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ppt/notesSlides/notesSlide9.xml" ContentType="application/vnd.openxmlformats-officedocument.presentationml.notesSlide+xml"/>
  <Override PartName="/ppt/theme/themeOverride2.xml" ContentType="application/vnd.openxmlformats-officedocument.themeOverr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3.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4.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5.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6.xml" ContentType="application/vnd.openxmlformats-officedocument.themeOverr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1"/>
  </p:notesMasterIdLst>
  <p:sldIdLst>
    <p:sldId id="256" r:id="rId2"/>
    <p:sldId id="258" r:id="rId3"/>
    <p:sldId id="259" r:id="rId4"/>
    <p:sldId id="279" r:id="rId5"/>
    <p:sldId id="303" r:id="rId6"/>
    <p:sldId id="307" r:id="rId7"/>
    <p:sldId id="308" r:id="rId8"/>
    <p:sldId id="260" r:id="rId9"/>
    <p:sldId id="261" r:id="rId10"/>
    <p:sldId id="283" r:id="rId11"/>
    <p:sldId id="301" r:id="rId12"/>
    <p:sldId id="285" r:id="rId13"/>
    <p:sldId id="299" r:id="rId14"/>
    <p:sldId id="302" r:id="rId15"/>
    <p:sldId id="287" r:id="rId16"/>
    <p:sldId id="286" r:id="rId17"/>
    <p:sldId id="284" r:id="rId18"/>
    <p:sldId id="274" r:id="rId19"/>
    <p:sldId id="300" r:id="rId20"/>
  </p:sldIdLst>
  <p:sldSz cx="9144000" cy="5143500" type="screen16x9"/>
  <p:notesSz cx="6858000" cy="9144000"/>
  <p:embeddedFontLst>
    <p:embeddedFont>
      <p:font typeface="Anaheim" panose="020B0604020202020204" charset="0"/>
      <p:regular r:id="rId22"/>
      <p:bold r:id="rId23"/>
    </p:embeddedFont>
    <p:embeddedFont>
      <p:font typeface="Aptos Narrow" panose="020B0004020202020204" pitchFamily="34" charset="0"/>
      <p:regular r:id="rId24"/>
      <p:bold r:id="rId25"/>
      <p:italic r:id="rId26"/>
      <p:boldItalic r:id="rId27"/>
    </p:embeddedFont>
    <p:embeddedFont>
      <p:font typeface="Baloo 2 ExtraBold" panose="020B0604020202020204" charset="0"/>
      <p:bold r:id="rId28"/>
    </p:embeddedFont>
    <p:embeddedFont>
      <p:font typeface="DM Sans" pitchFamily="2" charset="0"/>
      <p:regular r:id="rId29"/>
      <p:bold r:id="rId30"/>
      <p:italic r:id="rId31"/>
      <p:boldItalic r:id="rId32"/>
    </p:embeddedFont>
    <p:embeddedFont>
      <p:font typeface="Nunito Light" pitchFamily="2" charset="0"/>
      <p:regular r:id="rId33"/>
      <p: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A74CF4E-D95D-48AF-A434-F8E2AF6CA29B}">
  <a:tblStyle styleId="{DA74CF4E-D95D-48AF-A434-F8E2AF6CA29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5ABAD3C-2820-4F2E-BFD1-A5E7E1256F7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51" autoAdjust="0"/>
    <p:restoredTop sz="94660"/>
  </p:normalViewPr>
  <p:slideViewPr>
    <p:cSldViewPr snapToGrid="0">
      <p:cViewPr>
        <p:scale>
          <a:sx n="90" d="100"/>
          <a:sy n="90" d="100"/>
        </p:scale>
        <p:origin x="752" y="124"/>
      </p:cViewPr>
      <p:guideLst>
        <p:guide orient="horz" pos="1620"/>
        <p:guide pos="2880"/>
      </p:guideLst>
    </p:cSldViewPr>
  </p:slideViewPr>
  <p:notesTextViewPr>
    <p:cViewPr>
      <p:scale>
        <a:sx n="1" d="1"/>
        <a:sy n="1" d="1"/>
      </p:scale>
      <p:origin x="0" y="0"/>
    </p:cViewPr>
  </p:notesTextViewPr>
  <p:sorterViewPr>
    <p:cViewPr>
      <p:scale>
        <a:sx n="100" d="100"/>
        <a:sy n="100" d="100"/>
      </p:scale>
      <p:origin x="0" y="-7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7.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sz="1400" b="1" i="0" u="none" strike="noStrike" baseline="0" dirty="0">
                <a:solidFill>
                  <a:schemeClr val="accent6">
                    <a:lumMod val="10000"/>
                  </a:schemeClr>
                </a:solidFill>
              </a:rPr>
              <a:t>2143</a:t>
            </a:r>
            <a:r>
              <a:rPr lang="en-US" sz="1400" b="0" i="0" u="none" strike="noStrike" baseline="0" dirty="0">
                <a:solidFill>
                  <a:schemeClr val="accent6">
                    <a:lumMod val="10000"/>
                  </a:schemeClr>
                </a:solidFill>
              </a:rPr>
              <a:t> </a:t>
            </a:r>
            <a:r>
              <a:rPr lang="en-US" sz="1400" b="0" i="0" u="none" strike="noStrike" baseline="0" dirty="0">
                <a:solidFill>
                  <a:srgbClr val="00B050"/>
                </a:solidFill>
              </a:rPr>
              <a:t>investing</a:t>
            </a:r>
            <a:r>
              <a:rPr lang="en-US" sz="1400" b="0" i="0" u="none" strike="noStrike" baseline="0" dirty="0">
                <a:solidFill>
                  <a:schemeClr val="accent6">
                    <a:lumMod val="10000"/>
                  </a:schemeClr>
                </a:solidFill>
              </a:rPr>
              <a:t> in </a:t>
            </a:r>
            <a:r>
              <a:rPr lang="en-US" sz="1400" b="1" i="0" u="none" strike="noStrike" baseline="0" dirty="0">
                <a:solidFill>
                  <a:schemeClr val="accent1">
                    <a:lumMod val="25000"/>
                  </a:schemeClr>
                </a:solidFill>
              </a:rPr>
              <a:t>Entire rental unit </a:t>
            </a:r>
            <a:r>
              <a:rPr lang="en-US" sz="1400" b="0" i="0" u="none" strike="noStrike" baseline="0" dirty="0">
                <a:solidFill>
                  <a:schemeClr val="accent6">
                    <a:lumMod val="10000"/>
                  </a:schemeClr>
                </a:solidFill>
              </a:rPr>
              <a:t>type</a:t>
            </a:r>
            <a:endParaRPr lang="en-US" b="0" dirty="0">
              <a:solidFill>
                <a:schemeClr val="accent6">
                  <a:lumMod val="10000"/>
                </a:schemeClr>
              </a:solidFill>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Sheet5!$M$3</c:f>
              <c:strCache>
                <c:ptCount val="1"/>
                <c:pt idx="0">
                  <c:v>Count of id</c:v>
                </c:pt>
              </c:strCache>
            </c:strRef>
          </c:tx>
          <c:spPr>
            <a:solidFill>
              <a:schemeClr val="accent1">
                <a:lumMod val="75000"/>
              </a:schemeClr>
            </a:solidFill>
            <a:ln>
              <a:noFill/>
            </a:ln>
            <a:effectLst/>
          </c:spPr>
          <c:invertIfNegative val="0"/>
          <c:dPt>
            <c:idx val="0"/>
            <c:invertIfNegative val="0"/>
            <c:bubble3D val="0"/>
            <c:spPr>
              <a:solidFill>
                <a:schemeClr val="accent1">
                  <a:lumMod val="25000"/>
                </a:schemeClr>
              </a:solidFill>
              <a:ln>
                <a:noFill/>
              </a:ln>
              <a:effectLst/>
            </c:spPr>
            <c:extLst>
              <c:ext xmlns:c16="http://schemas.microsoft.com/office/drawing/2014/chart" uri="{C3380CC4-5D6E-409C-BE32-E72D297353CC}">
                <c16:uniqueId val="{00000001-03D3-405F-88DD-ABF1D701E07D}"/>
              </c:ext>
            </c:extLst>
          </c:dPt>
          <c:dPt>
            <c:idx val="1"/>
            <c:invertIfNegative val="0"/>
            <c:bubble3D val="0"/>
            <c:spPr>
              <a:solidFill>
                <a:schemeClr val="accent1">
                  <a:lumMod val="75000"/>
                </a:schemeClr>
              </a:solidFill>
              <a:ln>
                <a:noFill/>
              </a:ln>
              <a:effectLst/>
            </c:spPr>
            <c:extLst>
              <c:ext xmlns:c16="http://schemas.microsoft.com/office/drawing/2014/chart" uri="{C3380CC4-5D6E-409C-BE32-E72D297353CC}">
                <c16:uniqueId val="{00000003-03D3-405F-88DD-ABF1D701E07D}"/>
              </c:ext>
            </c:extLst>
          </c:dPt>
          <c:dPt>
            <c:idx val="2"/>
            <c:invertIfNegative val="0"/>
            <c:bubble3D val="0"/>
            <c:spPr>
              <a:solidFill>
                <a:schemeClr val="accent1">
                  <a:lumMod val="75000"/>
                </a:schemeClr>
              </a:solidFill>
              <a:ln>
                <a:noFill/>
              </a:ln>
              <a:effectLst/>
            </c:spPr>
            <c:extLst>
              <c:ext xmlns:c16="http://schemas.microsoft.com/office/drawing/2014/chart" uri="{C3380CC4-5D6E-409C-BE32-E72D297353CC}">
                <c16:uniqueId val="{00000005-03D3-405F-88DD-ABF1D701E07D}"/>
              </c:ext>
            </c:extLst>
          </c:dPt>
          <c:dPt>
            <c:idx val="3"/>
            <c:invertIfNegative val="0"/>
            <c:bubble3D val="0"/>
            <c:spPr>
              <a:solidFill>
                <a:schemeClr val="accent1">
                  <a:lumMod val="75000"/>
                </a:schemeClr>
              </a:solidFill>
              <a:ln>
                <a:noFill/>
              </a:ln>
              <a:effectLst/>
            </c:spPr>
            <c:extLst>
              <c:ext xmlns:c16="http://schemas.microsoft.com/office/drawing/2014/chart" uri="{C3380CC4-5D6E-409C-BE32-E72D297353CC}">
                <c16:uniqueId val="{00000007-03D3-405F-88DD-ABF1D701E07D}"/>
              </c:ext>
            </c:extLst>
          </c:dPt>
          <c:cat>
            <c:strRef>
              <c:f>Sheet5!$L$4:$L$7</c:f>
              <c:strCache>
                <c:ptCount val="4"/>
                <c:pt idx="0">
                  <c:v>Entire rental unit</c:v>
                </c:pt>
                <c:pt idx="1">
                  <c:v>Entire condo</c:v>
                </c:pt>
                <c:pt idx="2">
                  <c:v>Entire home</c:v>
                </c:pt>
                <c:pt idx="3">
                  <c:v>Private room in rental unit</c:v>
                </c:pt>
              </c:strCache>
            </c:strRef>
          </c:cat>
          <c:val>
            <c:numRef>
              <c:f>Sheet5!$M$4:$M$7</c:f>
              <c:numCache>
                <c:formatCode>General</c:formatCode>
                <c:ptCount val="4"/>
                <c:pt idx="0">
                  <c:v>2143</c:v>
                </c:pt>
                <c:pt idx="1">
                  <c:v>910</c:v>
                </c:pt>
                <c:pt idx="2">
                  <c:v>591</c:v>
                </c:pt>
                <c:pt idx="3">
                  <c:v>293</c:v>
                </c:pt>
              </c:numCache>
            </c:numRef>
          </c:val>
          <c:extLst>
            <c:ext xmlns:c16="http://schemas.microsoft.com/office/drawing/2014/chart" uri="{C3380CC4-5D6E-409C-BE32-E72D297353CC}">
              <c16:uniqueId val="{00000000-2D51-4FB0-A542-92A6C29B70C5}"/>
            </c:ext>
          </c:extLst>
        </c:ser>
        <c:dLbls>
          <c:showLegendKey val="0"/>
          <c:showVal val="0"/>
          <c:showCatName val="0"/>
          <c:showSerName val="0"/>
          <c:showPercent val="0"/>
          <c:showBubbleSize val="0"/>
        </c:dLbls>
        <c:gapWidth val="219"/>
        <c:overlap val="-27"/>
        <c:axId val="428388416"/>
        <c:axId val="428382976"/>
      </c:barChart>
      <c:catAx>
        <c:axId val="428388416"/>
        <c:scaling>
          <c:orientation val="minMax"/>
        </c:scaling>
        <c:delete val="0"/>
        <c:axPos val="b"/>
        <c:title>
          <c:tx>
            <c:rich>
              <a:bodyPr rot="0" spcFirstLastPara="1" vertOverflow="ellipsis" vert="horz" wrap="square" anchor="ctr" anchorCtr="1"/>
              <a:lstStyle/>
              <a:p>
                <a:pPr>
                  <a:defRPr sz="1000" b="1" i="0" u="none" strike="noStrike" kern="1200" baseline="0">
                    <a:solidFill>
                      <a:srgbClr val="002060"/>
                    </a:solidFill>
                    <a:latin typeface="+mn-lt"/>
                    <a:ea typeface="+mn-ea"/>
                    <a:cs typeface="+mn-cs"/>
                  </a:defRPr>
                </a:pPr>
                <a:r>
                  <a:rPr lang="en-US" b="1" dirty="0">
                    <a:solidFill>
                      <a:srgbClr val="002060"/>
                    </a:solidFill>
                  </a:rPr>
                  <a:t>Property</a:t>
                </a:r>
                <a:r>
                  <a:rPr lang="en-US" b="1" baseline="0" dirty="0">
                    <a:solidFill>
                      <a:srgbClr val="002060"/>
                    </a:solidFill>
                  </a:rPr>
                  <a:t> Types</a:t>
                </a:r>
                <a:endParaRPr lang="en-US" b="1" dirty="0">
                  <a:solidFill>
                    <a:srgbClr val="002060"/>
                  </a:solidFill>
                </a:endParaRPr>
              </a:p>
            </c:rich>
          </c:tx>
          <c:overlay val="0"/>
          <c:spPr>
            <a:noFill/>
            <a:ln>
              <a:noFill/>
            </a:ln>
            <a:effectLst/>
          </c:spPr>
          <c:txPr>
            <a:bodyPr rot="0" spcFirstLastPara="1" vertOverflow="ellipsis" vert="horz" wrap="square" anchor="ctr" anchorCtr="1"/>
            <a:lstStyle/>
            <a:p>
              <a:pPr>
                <a:defRPr sz="1000" b="1" i="0" u="none" strike="noStrike" kern="1200" baseline="0">
                  <a:solidFill>
                    <a:srgbClr val="00206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50000"/>
                  </a:schemeClr>
                </a:solidFill>
                <a:latin typeface="+mn-lt"/>
                <a:ea typeface="+mn-ea"/>
                <a:cs typeface="+mn-cs"/>
              </a:defRPr>
            </a:pPr>
            <a:endParaRPr lang="en-US"/>
          </a:p>
        </c:txPr>
        <c:crossAx val="428382976"/>
        <c:crosses val="autoZero"/>
        <c:auto val="1"/>
        <c:lblAlgn val="ctr"/>
        <c:lblOffset val="100"/>
        <c:noMultiLvlLbl val="0"/>
      </c:catAx>
      <c:valAx>
        <c:axId val="428382976"/>
        <c:scaling>
          <c:orientation val="minMax"/>
        </c:scaling>
        <c:delete val="0"/>
        <c:axPos val="l"/>
        <c:title>
          <c:tx>
            <c:rich>
              <a:bodyPr rot="-5400000" spcFirstLastPara="1" vertOverflow="ellipsis" vert="horz" wrap="square" anchor="ctr" anchorCtr="1"/>
              <a:lstStyle/>
              <a:p>
                <a:pPr>
                  <a:defRPr sz="1000" b="1" i="0" u="none" strike="noStrike" kern="1200" baseline="0">
                    <a:solidFill>
                      <a:srgbClr val="002060"/>
                    </a:solidFill>
                    <a:latin typeface="+mn-lt"/>
                    <a:ea typeface="+mn-ea"/>
                    <a:cs typeface="+mn-cs"/>
                  </a:defRPr>
                </a:pPr>
                <a:r>
                  <a:rPr lang="en-US" b="1" dirty="0">
                    <a:solidFill>
                      <a:srgbClr val="002060"/>
                    </a:solidFill>
                  </a:rPr>
                  <a:t>Total No.</a:t>
                </a:r>
                <a:r>
                  <a:rPr lang="en-US" b="1" baseline="0" dirty="0">
                    <a:solidFill>
                      <a:srgbClr val="002060"/>
                    </a:solidFill>
                  </a:rPr>
                  <a:t> Of Listing</a:t>
                </a:r>
                <a:endParaRPr lang="en-US" b="1" dirty="0">
                  <a:solidFill>
                    <a:srgbClr val="002060"/>
                  </a:solidFill>
                </a:endParaRPr>
              </a:p>
            </c:rich>
          </c:tx>
          <c:layout>
            <c:manualLayout>
              <c:xMode val="edge"/>
              <c:yMode val="edge"/>
              <c:x val="3.4134998955779351E-2"/>
              <c:y val="0.29551504211793023"/>
            </c:manualLayout>
          </c:layout>
          <c:overlay val="0"/>
          <c:spPr>
            <a:noFill/>
            <a:ln>
              <a:noFill/>
            </a:ln>
            <a:effectLst/>
          </c:spPr>
          <c:txPr>
            <a:bodyPr rot="-5400000" spcFirstLastPara="1" vertOverflow="ellipsis" vert="horz" wrap="square" anchor="ctr" anchorCtr="1"/>
            <a:lstStyle/>
            <a:p>
              <a:pPr>
                <a:defRPr sz="1000" b="1" i="0" u="none" strike="noStrike" kern="1200" baseline="0">
                  <a:solidFill>
                    <a:srgbClr val="00206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50000"/>
                  </a:schemeClr>
                </a:solidFill>
                <a:latin typeface="+mn-lt"/>
                <a:ea typeface="+mn-ea"/>
                <a:cs typeface="+mn-cs"/>
              </a:defRPr>
            </a:pPr>
            <a:endParaRPr lang="en-US"/>
          </a:p>
        </c:txPr>
        <c:crossAx val="428388416"/>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9050">
      <a:noFill/>
    </a:ln>
    <a:effectLst>
      <a:outerShdw blurRad="50800" dist="38100" dir="2700000" algn="tl" rotWithShape="0">
        <a:prstClr val="black">
          <a:alpha val="40000"/>
        </a:prstClr>
      </a:outerShdw>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[Chart in Microsoft PowerPoint]Sheet8!PivotTable25</c:name>
    <c:fmtId val="22"/>
  </c:pivotSource>
  <c:chart>
    <c:title>
      <c:tx>
        <c:rich>
          <a:bodyPr rot="0" spcFirstLastPara="1" vertOverflow="ellipsis" vert="horz" wrap="square" anchor="ctr" anchorCtr="1"/>
          <a:lstStyle/>
          <a:p>
            <a:pPr>
              <a:defRPr sz="1400" b="1" i="0" u="none" strike="noStrike" kern="1200" spc="0" baseline="0">
                <a:solidFill>
                  <a:schemeClr val="accent6">
                    <a:lumMod val="10000"/>
                  </a:schemeClr>
                </a:solidFill>
                <a:latin typeface="+mn-lt"/>
                <a:ea typeface="+mn-ea"/>
                <a:cs typeface="+mn-cs"/>
              </a:defRPr>
            </a:pPr>
            <a:r>
              <a:rPr lang="en-GB" b="1" dirty="0">
                <a:solidFill>
                  <a:srgbClr val="C00000"/>
                </a:solidFill>
              </a:rPr>
              <a:t>$278 </a:t>
            </a:r>
            <a:r>
              <a:rPr lang="en-GB" b="0" dirty="0">
                <a:solidFill>
                  <a:schemeClr val="accent6">
                    <a:lumMod val="10000"/>
                  </a:schemeClr>
                </a:solidFill>
              </a:rPr>
              <a:t>is the average price in</a:t>
            </a:r>
            <a:r>
              <a:rPr lang="en-GB" b="1" baseline="0" dirty="0">
                <a:solidFill>
                  <a:schemeClr val="accent6">
                    <a:lumMod val="10000"/>
                  </a:schemeClr>
                </a:solidFill>
              </a:rPr>
              <a:t> De Baarsjes - Oud-West</a:t>
            </a:r>
            <a:endParaRPr lang="en-GB" b="1" dirty="0">
              <a:solidFill>
                <a:schemeClr val="accent6">
                  <a:lumMod val="10000"/>
                </a:schemeClr>
              </a:solidFill>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accent6">
                  <a:lumMod val="10000"/>
                </a:schemeClr>
              </a:solidFill>
              <a:latin typeface="+mn-lt"/>
              <a:ea typeface="+mn-ea"/>
              <a:cs typeface="+mn-cs"/>
            </a:defRPr>
          </a:pPr>
          <a:endParaRPr lang="en-GB"/>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lumMod val="20000"/>
              <a:lumOff val="80000"/>
            </a:schemeClr>
          </a:solidFill>
          <a:ln>
            <a:noFill/>
          </a:ln>
          <a:effectLst/>
        </c:spPr>
      </c:pivotFmt>
      <c:pivotFmt>
        <c:idx val="2"/>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lumMod val="20000"/>
              <a:lumOff val="80000"/>
            </a:schemeClr>
          </a:solidFill>
          <a:ln>
            <a:noFill/>
          </a:ln>
          <a:effectLst/>
        </c:spPr>
      </c:pivotFmt>
      <c:pivotFmt>
        <c:idx val="7"/>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lumMod val="20000"/>
              <a:lumOff val="80000"/>
            </a:schemeClr>
          </a:solidFill>
          <a:ln>
            <a:noFill/>
          </a:ln>
          <a:effectLst/>
        </c:spPr>
      </c:pivotFmt>
      <c:pivotFmt>
        <c:idx val="11"/>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Sheet8!$B$12</c:f>
              <c:strCache>
                <c:ptCount val="1"/>
                <c:pt idx="0">
                  <c:v>Total</c:v>
                </c:pt>
              </c:strCache>
            </c:strRef>
          </c:tx>
          <c:spPr>
            <a:solidFill>
              <a:schemeClr val="tx2"/>
            </a:solidFill>
            <a:ln>
              <a:noFill/>
            </a:ln>
            <a:effectLst/>
          </c:spPr>
          <c:invertIfNegative val="0"/>
          <c:dPt>
            <c:idx val="0"/>
            <c:invertIfNegative val="0"/>
            <c:bubble3D val="0"/>
            <c:spPr>
              <a:solidFill>
                <a:schemeClr val="accent1">
                  <a:lumMod val="75000"/>
                </a:schemeClr>
              </a:solidFill>
              <a:ln>
                <a:noFill/>
              </a:ln>
              <a:effectLst/>
            </c:spPr>
            <c:extLst>
              <c:ext xmlns:c16="http://schemas.microsoft.com/office/drawing/2014/chart" uri="{C3380CC4-5D6E-409C-BE32-E72D297353CC}">
                <c16:uniqueId val="{00000001-8E4A-4C3C-9C02-7FC9BA92E9B0}"/>
              </c:ext>
            </c:extLst>
          </c:dPt>
          <c:dPt>
            <c:idx val="1"/>
            <c:invertIfNegative val="0"/>
            <c:bubble3D val="0"/>
            <c:spPr>
              <a:solidFill>
                <a:schemeClr val="accent1">
                  <a:lumMod val="75000"/>
                </a:schemeClr>
              </a:solidFill>
              <a:ln>
                <a:noFill/>
              </a:ln>
              <a:effectLst/>
            </c:spPr>
            <c:extLst>
              <c:ext xmlns:c16="http://schemas.microsoft.com/office/drawing/2014/chart" uri="{C3380CC4-5D6E-409C-BE32-E72D297353CC}">
                <c16:uniqueId val="{00000003-8E4A-4C3C-9C02-7FC9BA92E9B0}"/>
              </c:ext>
            </c:extLst>
          </c:dPt>
          <c:dPt>
            <c:idx val="2"/>
            <c:invertIfNegative val="0"/>
            <c:bubble3D val="0"/>
            <c:spPr>
              <a:solidFill>
                <a:schemeClr val="accent1">
                  <a:lumMod val="75000"/>
                </a:schemeClr>
              </a:solidFill>
              <a:ln>
                <a:noFill/>
              </a:ln>
              <a:effectLst/>
            </c:spPr>
            <c:extLst>
              <c:ext xmlns:c16="http://schemas.microsoft.com/office/drawing/2014/chart" uri="{C3380CC4-5D6E-409C-BE32-E72D297353CC}">
                <c16:uniqueId val="{00000005-8E4A-4C3C-9C02-7FC9BA92E9B0}"/>
              </c:ext>
            </c:extLst>
          </c:dPt>
          <c:dLbls>
            <c:dLbl>
              <c:idx val="0"/>
              <c:delete val="1"/>
              <c:extLst>
                <c:ext xmlns:c15="http://schemas.microsoft.com/office/drawing/2012/chart" uri="{CE6537A1-D6FC-4f65-9D91-7224C49458BB}"/>
                <c:ext xmlns:c16="http://schemas.microsoft.com/office/drawing/2014/chart" uri="{C3380CC4-5D6E-409C-BE32-E72D297353CC}">
                  <c16:uniqueId val="{00000001-8E4A-4C3C-9C02-7FC9BA92E9B0}"/>
                </c:ext>
              </c:extLst>
            </c:dLbl>
            <c:dLbl>
              <c:idx val="1"/>
              <c:tx>
                <c:rich>
                  <a:bodyPr/>
                  <a:lstStyle/>
                  <a:p>
                    <a:r>
                      <a:rPr lang="en-US" b="1" dirty="0">
                        <a:solidFill>
                          <a:srgbClr val="C00000"/>
                        </a:solidFill>
                      </a:rPr>
                      <a:t>$278</a:t>
                    </a:r>
                  </a:p>
                </c:rich>
              </c:tx>
              <c:dLblPos val="out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8E4A-4C3C-9C02-7FC9BA92E9B0}"/>
                </c:ext>
              </c:extLst>
            </c:dLbl>
            <c:dLbl>
              <c:idx val="2"/>
              <c:delete val="1"/>
              <c:extLst>
                <c:ext xmlns:c15="http://schemas.microsoft.com/office/drawing/2012/chart" uri="{CE6537A1-D6FC-4f65-9D91-7224C49458BB}"/>
                <c:ext xmlns:c16="http://schemas.microsoft.com/office/drawing/2014/chart" uri="{C3380CC4-5D6E-409C-BE32-E72D297353CC}">
                  <c16:uniqueId val="{00000005-8E4A-4C3C-9C02-7FC9BA92E9B0}"/>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C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Sheet8!$A$13:$A$16</c:f>
              <c:strCache>
                <c:ptCount val="3"/>
                <c:pt idx="0">
                  <c:v>Centrum-West</c:v>
                </c:pt>
                <c:pt idx="1">
                  <c:v>De Baarsjes - Oud-West</c:v>
                </c:pt>
                <c:pt idx="2">
                  <c:v>De Pijp - Rivierenbuurt</c:v>
                </c:pt>
              </c:strCache>
            </c:strRef>
          </c:cat>
          <c:val>
            <c:numRef>
              <c:f>Sheet8!$B$13:$B$16</c:f>
              <c:numCache>
                <c:formatCode>"$"#,##0.00_);[Red]\("$"#,##0.00\)</c:formatCode>
                <c:ptCount val="3"/>
                <c:pt idx="0">
                  <c:v>312.60057887120115</c:v>
                </c:pt>
                <c:pt idx="1">
                  <c:v>278.30989010989009</c:v>
                </c:pt>
                <c:pt idx="2">
                  <c:v>289.71026490066225</c:v>
                </c:pt>
              </c:numCache>
            </c:numRef>
          </c:val>
          <c:extLst>
            <c:ext xmlns:c16="http://schemas.microsoft.com/office/drawing/2014/chart" uri="{C3380CC4-5D6E-409C-BE32-E72D297353CC}">
              <c16:uniqueId val="{00000006-8E4A-4C3C-9C02-7FC9BA92E9B0}"/>
            </c:ext>
          </c:extLst>
        </c:ser>
        <c:dLbls>
          <c:dLblPos val="outEnd"/>
          <c:showLegendKey val="0"/>
          <c:showVal val="1"/>
          <c:showCatName val="0"/>
          <c:showSerName val="0"/>
          <c:showPercent val="0"/>
          <c:showBubbleSize val="0"/>
        </c:dLbls>
        <c:gapWidth val="219"/>
        <c:overlap val="-27"/>
        <c:axId val="8902944"/>
        <c:axId val="8896960"/>
      </c:barChart>
      <c:catAx>
        <c:axId val="890294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lumMod val="75000"/>
                      </a:schemeClr>
                    </a:solidFill>
                    <a:latin typeface="+mn-lt"/>
                    <a:ea typeface="+mn-ea"/>
                    <a:cs typeface="+mn-cs"/>
                  </a:defRPr>
                </a:pPr>
                <a:r>
                  <a:rPr lang="en-US" sz="1200" b="1" dirty="0">
                    <a:solidFill>
                      <a:schemeClr val="bg1">
                        <a:lumMod val="75000"/>
                      </a:schemeClr>
                    </a:solidFill>
                  </a:rPr>
                  <a:t>Neighborhood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lumMod val="7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8896960"/>
        <c:crosses val="autoZero"/>
        <c:auto val="1"/>
        <c:lblAlgn val="ctr"/>
        <c:lblOffset val="100"/>
        <c:noMultiLvlLbl val="0"/>
      </c:catAx>
      <c:valAx>
        <c:axId val="8896960"/>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bg1">
                        <a:lumMod val="75000"/>
                      </a:schemeClr>
                    </a:solidFill>
                    <a:latin typeface="+mn-lt"/>
                    <a:ea typeface="+mn-ea"/>
                    <a:cs typeface="+mn-cs"/>
                  </a:defRPr>
                </a:pPr>
                <a:r>
                  <a:rPr lang="en-US" sz="1100" b="1" dirty="0">
                    <a:solidFill>
                      <a:schemeClr val="bg1">
                        <a:lumMod val="75000"/>
                      </a:schemeClr>
                    </a:solidFill>
                  </a:rPr>
                  <a:t>Average</a:t>
                </a:r>
                <a:r>
                  <a:rPr lang="en-US" sz="1100" b="1" baseline="0" dirty="0">
                    <a:solidFill>
                      <a:schemeClr val="bg1">
                        <a:lumMod val="75000"/>
                      </a:schemeClr>
                    </a:solidFill>
                  </a:rPr>
                  <a:t> Price</a:t>
                </a:r>
                <a:endParaRPr lang="en-US" sz="1100" b="1" dirty="0">
                  <a:solidFill>
                    <a:schemeClr val="bg1">
                      <a:lumMod val="75000"/>
                    </a:schemeClr>
                  </a:solidFill>
                </a:endParaRPr>
              </a:p>
            </c:rich>
          </c:tx>
          <c:layout>
            <c:manualLayout>
              <c:xMode val="edge"/>
              <c:yMode val="edge"/>
              <c:x val="1.7412935891831391E-2"/>
              <c:y val="0.36149715645938391"/>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bg1">
                      <a:lumMod val="75000"/>
                    </a:schemeClr>
                  </a:solidFill>
                  <a:latin typeface="+mn-lt"/>
                  <a:ea typeface="+mn-ea"/>
                  <a:cs typeface="+mn-cs"/>
                </a:defRPr>
              </a:pPr>
              <a:endParaRPr lang="en-US"/>
            </a:p>
          </c:txPr>
        </c:title>
        <c:numFmt formatCode="&quot;$&quot;#,##0.00_);[Red]\(&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89029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outerShdw blurRad="50800" dist="38100" dir="2700000" algn="tl" rotWithShape="0">
        <a:prstClr val="black">
          <a:alpha val="40000"/>
        </a:prstClr>
      </a:outerShdw>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[Chart in Microsoft PowerPoint]Sheet8!PivotTable25</c:name>
    <c:fmtId val="2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sz="1400" b="0" i="0" u="none" strike="noStrike" baseline="0" dirty="0"/>
              <a:t>De Baarsjes – Oud-West: </a:t>
            </a:r>
            <a:r>
              <a:rPr lang="en-GB" sz="1400" b="1" i="0" u="none" strike="noStrike" baseline="0" dirty="0"/>
              <a:t>Popular</a:t>
            </a:r>
            <a:r>
              <a:rPr lang="en-GB" sz="1400" b="0" i="0" u="none" strike="noStrike" baseline="0" dirty="0"/>
              <a:t> Neighbourhood with </a:t>
            </a:r>
            <a:r>
              <a:rPr lang="en-GB" sz="1400" b="1" i="0" u="none" strike="noStrike" baseline="0" dirty="0"/>
              <a:t>$278</a:t>
            </a:r>
            <a:r>
              <a:rPr lang="en-GB" sz="1400" b="0" i="0" u="none" strike="noStrike" baseline="0" dirty="0"/>
              <a:t> Average Price</a:t>
            </a:r>
            <a:endParaRPr lang="en-GB"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GB"/>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lumMod val="20000"/>
              <a:lumOff val="80000"/>
            </a:schemeClr>
          </a:solidFill>
          <a:ln>
            <a:noFill/>
          </a:ln>
          <a:effectLst/>
        </c:spPr>
      </c:pivotFmt>
      <c:pivotFmt>
        <c:idx val="2"/>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lumMod val="20000"/>
              <a:lumOff val="80000"/>
            </a:schemeClr>
          </a:solidFill>
          <a:ln>
            <a:noFill/>
          </a:ln>
          <a:effectLst/>
        </c:spPr>
      </c:pivotFmt>
      <c:pivotFmt>
        <c:idx val="7"/>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lumMod val="20000"/>
              <a:lumOff val="80000"/>
            </a:schemeClr>
          </a:solidFill>
          <a:ln>
            <a:noFill/>
          </a:ln>
          <a:effectLst/>
        </c:spPr>
      </c:pivotFmt>
      <c:pivotFmt>
        <c:idx val="11"/>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dLbls>
          <c:dLblPos val="outEnd"/>
          <c:showLegendKey val="0"/>
          <c:showVal val="1"/>
          <c:showCatName val="0"/>
          <c:showSerName val="0"/>
          <c:showPercent val="0"/>
          <c:showBubbleSize val="0"/>
        </c:dLbls>
        <c:gapWidth val="219"/>
        <c:overlap val="-27"/>
        <c:axId val="114078864"/>
        <c:axId val="114081040"/>
      </c:barChart>
      <c:catAx>
        <c:axId val="11407886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dirty="0"/>
                  <a:t>Neighborhood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081040"/>
        <c:crosses val="autoZero"/>
        <c:auto val="1"/>
        <c:lblAlgn val="ctr"/>
        <c:lblOffset val="100"/>
        <c:noMultiLvlLbl val="0"/>
      </c:catAx>
      <c:valAx>
        <c:axId val="114081040"/>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100" b="1" dirty="0"/>
                  <a:t>Average</a:t>
                </a:r>
                <a:r>
                  <a:rPr lang="en-US" sz="1100" b="1" baseline="0" dirty="0"/>
                  <a:t> Price</a:t>
                </a:r>
                <a:endParaRPr lang="en-US" sz="1100" b="1"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00_);[Red]\(&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0788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[listing amestrdam final with charts.xlsx]Sheet7!PivotTable26</c:name>
    <c:fmtId val="-1"/>
  </c:pivotSource>
  <c:chart>
    <c:title>
      <c:tx>
        <c:rich>
          <a:bodyPr rot="0" spcFirstLastPara="1" vertOverflow="ellipsis" vert="horz" wrap="square" anchor="ctr" anchorCtr="1"/>
          <a:lstStyle/>
          <a:p>
            <a:pPr>
              <a:defRPr sz="1400" b="0" i="0" u="none" strike="noStrike" kern="1200" spc="0" baseline="0">
                <a:solidFill>
                  <a:schemeClr val="accent6">
                    <a:lumMod val="10000"/>
                  </a:schemeClr>
                </a:solidFill>
                <a:latin typeface="+mn-lt"/>
                <a:ea typeface="+mn-ea"/>
                <a:cs typeface="+mn-cs"/>
              </a:defRPr>
            </a:pPr>
            <a:r>
              <a:rPr lang="en-GB" sz="1400" b="1" i="0" u="none" strike="noStrike" baseline="0" dirty="0">
                <a:solidFill>
                  <a:schemeClr val="tx1">
                    <a:lumMod val="50000"/>
                  </a:schemeClr>
                </a:solidFill>
              </a:rPr>
              <a:t>Entire Rental Units </a:t>
            </a:r>
            <a:r>
              <a:rPr lang="en-GB" sz="1400" b="0" i="0" u="none" strike="noStrike" baseline="0" dirty="0">
                <a:solidFill>
                  <a:schemeClr val="tx1">
                    <a:lumMod val="50000"/>
                  </a:schemeClr>
                </a:solidFill>
              </a:rPr>
              <a:t>have the lowest average prices with </a:t>
            </a:r>
            <a:fld id="{05D8740D-413F-4395-8670-43C332A05415}" type="VALUE">
              <a:rPr lang="en-US" sz="1400" b="1" i="0" u="none" strike="noStrike" kern="1200" spc="0" baseline="0" smtClean="0">
                <a:solidFill>
                  <a:schemeClr val="bg1">
                    <a:lumMod val="50000"/>
                  </a:schemeClr>
                </a:solidFill>
              </a:rPr>
              <a:pPr>
                <a:defRPr>
                  <a:solidFill>
                    <a:schemeClr val="accent6">
                      <a:lumMod val="10000"/>
                    </a:schemeClr>
                  </a:solidFill>
                </a:defRPr>
              </a:pPr>
              <a:t>$281</a:t>
            </a:fld>
            <a:r>
              <a:rPr lang="en-GB" sz="1400" b="1" i="0" u="none" strike="noStrike" baseline="0" dirty="0">
                <a:solidFill>
                  <a:schemeClr val="bg1">
                    <a:lumMod val="50000"/>
                  </a:schemeClr>
                </a:solidFill>
              </a:rPr>
              <a:t> </a:t>
            </a:r>
            <a:endParaRPr lang="en-US" b="1" dirty="0">
              <a:solidFill>
                <a:schemeClr val="bg1">
                  <a:lumMod val="50000"/>
                </a:scheme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accent6">
                  <a:lumMod val="10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lumMod val="20000"/>
              <a:lumOff val="80000"/>
            </a:schemeClr>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05D8740D-413F-4395-8670-43C332A05415}" type="VALUE">
                  <a:rPr lang="en-US" sz="1000" b="1"/>
                  <a:pPr>
                    <a:defRPr sz="900" b="0" i="0" u="none" strike="noStrike" kern="1200" baseline="0">
                      <a:solidFill>
                        <a:schemeClr val="tx1">
                          <a:lumMod val="75000"/>
                          <a:lumOff val="25000"/>
                        </a:schemeClr>
                      </a:solidFill>
                      <a:latin typeface="+mn-lt"/>
                      <a:ea typeface="+mn-ea"/>
                      <a:cs typeface="+mn-cs"/>
                    </a:defRPr>
                  </a:pPr>
                  <a:t>[VALUE]</a:t>
                </a:fld>
                <a:endParaRPr lang="en-US"/>
              </a:p>
            </c:rich>
          </c:tx>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2"/>
        <c:spPr>
          <a:solidFill>
            <a:schemeClr val="accent1"/>
          </a:solidFill>
          <a:ln>
            <a:noFill/>
          </a:ln>
          <a:effectLst/>
        </c:spPr>
        <c:marker>
          <c:symbol val="none"/>
        </c:marker>
        <c:dLbl>
          <c:idx val="0"/>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lumMod val="20000"/>
              <a:lumOff val="80000"/>
            </a:schemeClr>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05D8740D-413F-4395-8670-43C332A05415}" type="VALUE">
                  <a:rPr lang="en-US" sz="1000" b="1"/>
                  <a:pPr>
                    <a:defRPr sz="900" b="0" i="0" u="none" strike="noStrike" kern="1200" baseline="0">
                      <a:solidFill>
                        <a:schemeClr val="tx1">
                          <a:lumMod val="75000"/>
                          <a:lumOff val="25000"/>
                        </a:schemeClr>
                      </a:solidFill>
                      <a:latin typeface="+mn-lt"/>
                      <a:ea typeface="+mn-ea"/>
                      <a:cs typeface="+mn-cs"/>
                    </a:defRPr>
                  </a:pPr>
                  <a:t>[VALUE]</a:t>
                </a:fld>
                <a:endParaRPr lang="en-US"/>
              </a:p>
            </c:rich>
          </c:tx>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4"/>
        <c:spPr>
          <a:solidFill>
            <a:schemeClr val="accent1"/>
          </a:solidFill>
          <a:ln>
            <a:noFill/>
          </a:ln>
          <a:effectLst/>
        </c:spPr>
        <c:marker>
          <c:symbol val="none"/>
        </c:marker>
        <c:dLbl>
          <c:idx val="0"/>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lumMod val="20000"/>
              <a:lumOff val="80000"/>
            </a:schemeClr>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05D8740D-413F-4395-8670-43C332A05415}" type="VALUE">
                  <a:rPr lang="en-US" sz="1000" b="1"/>
                  <a:pPr>
                    <a:defRPr sz="900" b="0" i="0" u="none" strike="noStrike" kern="1200" baseline="0">
                      <a:solidFill>
                        <a:schemeClr val="tx1">
                          <a:lumMod val="75000"/>
                          <a:lumOff val="25000"/>
                        </a:schemeClr>
                      </a:solidFill>
                      <a:latin typeface="+mn-lt"/>
                      <a:ea typeface="+mn-ea"/>
                      <a:cs typeface="+mn-cs"/>
                    </a:defRPr>
                  </a:pPr>
                  <a:t>[VALUE]</a:t>
                </a:fld>
                <a:endParaRPr lang="en-US"/>
              </a:p>
            </c:rich>
          </c:tx>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s>
    <c:plotArea>
      <c:layout/>
      <c:barChart>
        <c:barDir val="col"/>
        <c:grouping val="clustered"/>
        <c:varyColors val="0"/>
        <c:ser>
          <c:idx val="0"/>
          <c:order val="0"/>
          <c:tx>
            <c:strRef>
              <c:f>Sheet7!$R$3</c:f>
              <c:strCache>
                <c:ptCount val="1"/>
                <c:pt idx="0">
                  <c:v>Total</c:v>
                </c:pt>
              </c:strCache>
            </c:strRef>
          </c:tx>
          <c:spPr>
            <a:solidFill>
              <a:schemeClr val="accent1">
                <a:lumMod val="25000"/>
              </a:schemeClr>
            </a:solidFill>
            <a:ln>
              <a:noFill/>
            </a:ln>
            <a:effectLst/>
          </c:spPr>
          <c:invertIfNegative val="0"/>
          <c:dPt>
            <c:idx val="0"/>
            <c:invertIfNegative val="0"/>
            <c:bubble3D val="0"/>
            <c:spPr>
              <a:solidFill>
                <a:schemeClr val="accent1">
                  <a:lumMod val="75000"/>
                </a:schemeClr>
              </a:solidFill>
              <a:ln>
                <a:noFill/>
              </a:ln>
              <a:effectLst/>
            </c:spPr>
            <c:extLst>
              <c:ext xmlns:c16="http://schemas.microsoft.com/office/drawing/2014/chart" uri="{C3380CC4-5D6E-409C-BE32-E72D297353CC}">
                <c16:uniqueId val="{00000003-A216-4DAB-A573-F1EE975A5540}"/>
              </c:ext>
            </c:extLst>
          </c:dPt>
          <c:dPt>
            <c:idx val="1"/>
            <c:invertIfNegative val="0"/>
            <c:bubble3D val="0"/>
            <c:spPr>
              <a:solidFill>
                <a:schemeClr val="accent1">
                  <a:lumMod val="75000"/>
                </a:schemeClr>
              </a:solidFill>
              <a:ln>
                <a:noFill/>
              </a:ln>
              <a:effectLst/>
            </c:spPr>
            <c:extLst>
              <c:ext xmlns:c16="http://schemas.microsoft.com/office/drawing/2014/chart" uri="{C3380CC4-5D6E-409C-BE32-E72D297353CC}">
                <c16:uniqueId val="{00000002-A216-4DAB-A573-F1EE975A5540}"/>
              </c:ext>
            </c:extLst>
          </c:dPt>
          <c:dPt>
            <c:idx val="2"/>
            <c:invertIfNegative val="0"/>
            <c:bubble3D val="0"/>
            <c:spPr>
              <a:solidFill>
                <a:schemeClr val="accent1">
                  <a:lumMod val="25000"/>
                </a:schemeClr>
              </a:solidFill>
              <a:ln>
                <a:noFill/>
              </a:ln>
              <a:effectLst/>
            </c:spPr>
            <c:extLst>
              <c:ext xmlns:c16="http://schemas.microsoft.com/office/drawing/2014/chart" uri="{C3380CC4-5D6E-409C-BE32-E72D297353CC}">
                <c16:uniqueId val="{00000001-FFFA-4BD0-9E95-6E93AB4DD9AE}"/>
              </c:ext>
            </c:extLst>
          </c:dPt>
          <c:dLbls>
            <c:dLbl>
              <c:idx val="2"/>
              <c:tx>
                <c:rich>
                  <a:bodyPr rot="0" spcFirstLastPara="1" vertOverflow="ellipsis" vert="horz" wrap="square" lIns="38100" tIns="19050" rIns="38100" bIns="19050" anchor="ctr" anchorCtr="1">
                    <a:spAutoFit/>
                  </a:bodyPr>
                  <a:lstStyle/>
                  <a:p>
                    <a:pPr>
                      <a:defRPr sz="900" b="0" i="0" u="none" strike="noStrike" kern="1200" baseline="0">
                        <a:solidFill>
                          <a:schemeClr val="bg1">
                            <a:lumMod val="75000"/>
                          </a:schemeClr>
                        </a:solidFill>
                        <a:latin typeface="+mn-lt"/>
                        <a:ea typeface="+mn-ea"/>
                        <a:cs typeface="+mn-cs"/>
                      </a:defRPr>
                    </a:pPr>
                    <a:fld id="{05D8740D-413F-4395-8670-43C332A05415}" type="VALUE">
                      <a:rPr lang="en-US" sz="1000" b="1">
                        <a:solidFill>
                          <a:schemeClr val="bg1">
                            <a:lumMod val="75000"/>
                          </a:schemeClr>
                        </a:solidFill>
                      </a:rPr>
                      <a:pPr>
                        <a:defRPr>
                          <a:solidFill>
                            <a:schemeClr val="bg1">
                              <a:lumMod val="75000"/>
                            </a:schemeClr>
                          </a:solidFill>
                        </a:defRPr>
                      </a:pPr>
                      <a:t>[VALUE]</a:t>
                    </a:fld>
                    <a:endParaRPr lang="en-US"/>
                  </a:p>
                </c:rich>
              </c:tx>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75000"/>
                        </a:schemeClr>
                      </a:solidFill>
                      <a:latin typeface="+mn-lt"/>
                      <a:ea typeface="+mn-ea"/>
                      <a:cs typeface="+mn-cs"/>
                    </a:defRPr>
                  </a:pPr>
                  <a:endParaRPr lang="en-GB"/>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FFFA-4BD0-9E95-6E93AB4DD9AE}"/>
                </c:ext>
              </c:extLst>
            </c:dLbl>
            <c:numFmt formatCode="&quot;$&quot;#,##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2">
                        <a:lumMod val="60000"/>
                        <a:lumOff val="4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Sheet7!$Q$4:$Q$7</c:f>
              <c:strCache>
                <c:ptCount val="3"/>
                <c:pt idx="0">
                  <c:v>Entire condo</c:v>
                </c:pt>
                <c:pt idx="1">
                  <c:v>Entire home</c:v>
                </c:pt>
                <c:pt idx="2">
                  <c:v>Entire rental unit</c:v>
                </c:pt>
              </c:strCache>
            </c:strRef>
          </c:cat>
          <c:val>
            <c:numRef>
              <c:f>Sheet7!$R$4:$R$7</c:f>
              <c:numCache>
                <c:formatCode>"$"#,##0.00_);[Red]\("$"#,##0.00\)</c:formatCode>
                <c:ptCount val="3"/>
                <c:pt idx="0">
                  <c:v>298.84615384615387</c:v>
                </c:pt>
                <c:pt idx="1">
                  <c:v>331.55160744500847</c:v>
                </c:pt>
                <c:pt idx="2">
                  <c:v>280.59402706486236</c:v>
                </c:pt>
              </c:numCache>
            </c:numRef>
          </c:val>
          <c:extLst>
            <c:ext xmlns:c16="http://schemas.microsoft.com/office/drawing/2014/chart" uri="{C3380CC4-5D6E-409C-BE32-E72D297353CC}">
              <c16:uniqueId val="{00000002-FFFA-4BD0-9E95-6E93AB4DD9AE}"/>
            </c:ext>
          </c:extLst>
        </c:ser>
        <c:dLbls>
          <c:showLegendKey val="0"/>
          <c:showVal val="0"/>
          <c:showCatName val="0"/>
          <c:showSerName val="0"/>
          <c:showPercent val="0"/>
          <c:showBubbleSize val="0"/>
        </c:dLbls>
        <c:gapWidth val="219"/>
        <c:overlap val="-27"/>
        <c:axId val="282374592"/>
        <c:axId val="282377856"/>
      </c:barChart>
      <c:catAx>
        <c:axId val="28237459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sz="1100" b="1" i="0" u="none" strike="noStrike" baseline="0" dirty="0"/>
                  <a:t>Property Type</a:t>
                </a:r>
                <a:endParaRPr lang="en-GB" sz="1100" b="1"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GB"/>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2377856"/>
        <c:crosses val="autoZero"/>
        <c:auto val="1"/>
        <c:lblAlgn val="ctr"/>
        <c:lblOffset val="100"/>
        <c:noMultiLvlLbl val="0"/>
      </c:catAx>
      <c:valAx>
        <c:axId val="282377856"/>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sz="1100" b="1" i="0" u="none" strike="noStrike" baseline="0" dirty="0"/>
                  <a:t>Average Price ($)</a:t>
                </a:r>
                <a:endParaRPr lang="en-GB" sz="1100" b="1"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GB"/>
            </a:p>
          </c:txPr>
        </c:title>
        <c:numFmt formatCode="&quot;$&quot;#,##0.00_);[Red]\(&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23745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outerShdw blurRad="50800" dist="38100" dir="2700000" algn="tl" rotWithShape="0">
        <a:prstClr val="black">
          <a:alpha val="40000"/>
        </a:prstClr>
      </a:outerShdw>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[listing amestrdam final (version 1).xlsx]Sheet7!PivotTable27</c:name>
    <c:fmtId val="22"/>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r>
              <a:rPr lang="en-US" sz="1400" b="1" i="0" u="none" strike="noStrike" kern="1200" spc="0" baseline="0" dirty="0">
                <a:solidFill>
                  <a:srgbClr val="C00000"/>
                </a:solidFill>
              </a:rPr>
              <a:t>$1082 </a:t>
            </a:r>
            <a:r>
              <a:rPr lang="en-US" sz="1400" b="0" i="0" u="none" strike="noStrike" kern="1200" spc="0" baseline="0" dirty="0">
                <a:solidFill>
                  <a:prstClr val="black">
                    <a:lumMod val="65000"/>
                    <a:lumOff val="35000"/>
                  </a:prstClr>
                </a:solidFill>
              </a:rPr>
              <a:t>is the average revenue from </a:t>
            </a:r>
            <a:r>
              <a:rPr lang="en-US" sz="1400" b="1" i="0" u="none" strike="noStrike" kern="1200" spc="0" baseline="0" dirty="0">
                <a:solidFill>
                  <a:prstClr val="black">
                    <a:lumMod val="65000"/>
                    <a:lumOff val="35000"/>
                  </a:prstClr>
                </a:solidFill>
              </a:rPr>
              <a:t>Entire rental unit</a:t>
            </a:r>
          </a:p>
        </c:rich>
      </c:tx>
      <c:layout>
        <c:manualLayout>
          <c:xMode val="edge"/>
          <c:yMode val="edge"/>
          <c:x val="0.14053666337239251"/>
          <c:y val="3.6190513264920038E-2"/>
        </c:manualLayout>
      </c:layout>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r>
                  <a:rPr lang="en-US" b="1"/>
                  <a:t>$1082</a:t>
                </a: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howDataLabelsRange val="0"/>
            </c:ext>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r>
                  <a:rPr lang="en-US" b="1"/>
                  <a:t>$1082</a:t>
                </a: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howDataLabelsRange val="0"/>
            </c:ext>
          </c:extLst>
        </c:dLbl>
      </c:pivotFmt>
      <c:pivotFmt>
        <c:idx val="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r>
                  <a:rPr lang="en-US" b="1"/>
                  <a:t>$1082</a:t>
                </a:r>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howDataLabelsRange val="0"/>
            </c:ext>
          </c:extLst>
        </c:dLbl>
      </c:pivotFmt>
      <c:pivotFmt>
        <c:idx val="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Sheet7!$C$68</c:f>
              <c:strCache>
                <c:ptCount val="1"/>
                <c:pt idx="0">
                  <c:v>Average of Revenue</c:v>
                </c:pt>
              </c:strCache>
            </c:strRef>
          </c:tx>
          <c:spPr>
            <a:solidFill>
              <a:schemeClr val="accent1"/>
            </a:solidFill>
            <a:ln>
              <a:noFill/>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0-F686-4E24-B315-ADB6F846FD38}"/>
                </c:ext>
              </c:extLst>
            </c:dLbl>
            <c:dLbl>
              <c:idx val="1"/>
              <c:delete val="1"/>
              <c:extLst>
                <c:ext xmlns:c15="http://schemas.microsoft.com/office/drawing/2012/chart" uri="{CE6537A1-D6FC-4f65-9D91-7224C49458BB}"/>
                <c:ext xmlns:c16="http://schemas.microsoft.com/office/drawing/2014/chart" uri="{C3380CC4-5D6E-409C-BE32-E72D297353CC}">
                  <c16:uniqueId val="{00000001-F686-4E24-B315-ADB6F846FD38}"/>
                </c:ext>
              </c:extLst>
            </c:dLbl>
            <c:dLbl>
              <c:idx val="2"/>
              <c:tx>
                <c:rich>
                  <a:bodyPr/>
                  <a:lstStyle/>
                  <a:p>
                    <a:r>
                      <a:rPr lang="en-US" b="1" dirty="0"/>
                      <a:t>$1082</a:t>
                    </a: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F686-4E24-B315-ADB6F846FD3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C00000"/>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Sheet7!$B$69:$B$72</c:f>
              <c:strCache>
                <c:ptCount val="3"/>
                <c:pt idx="0">
                  <c:v>Entire condo</c:v>
                </c:pt>
                <c:pt idx="1">
                  <c:v>Entire home</c:v>
                </c:pt>
                <c:pt idx="2">
                  <c:v>Entire rental unit</c:v>
                </c:pt>
              </c:strCache>
            </c:strRef>
          </c:cat>
          <c:val>
            <c:numRef>
              <c:f>Sheet7!$C$69:$C$72</c:f>
              <c:numCache>
                <c:formatCode>"$"#,##0.00_);[Red]\("$"#,##0.00\)</c:formatCode>
                <c:ptCount val="3"/>
                <c:pt idx="0">
                  <c:v>1059.1528571428571</c:v>
                </c:pt>
                <c:pt idx="1">
                  <c:v>1163.157191201354</c:v>
                </c:pt>
                <c:pt idx="2">
                  <c:v>1081.9643023798419</c:v>
                </c:pt>
              </c:numCache>
            </c:numRef>
          </c:val>
          <c:extLst>
            <c:ext xmlns:c16="http://schemas.microsoft.com/office/drawing/2014/chart" uri="{C3380CC4-5D6E-409C-BE32-E72D297353CC}">
              <c16:uniqueId val="{00000003-F686-4E24-B315-ADB6F846FD38}"/>
            </c:ext>
          </c:extLst>
        </c:ser>
        <c:dLbls>
          <c:showLegendKey val="0"/>
          <c:showVal val="0"/>
          <c:showCatName val="0"/>
          <c:showSerName val="0"/>
          <c:showPercent val="0"/>
          <c:showBubbleSize val="0"/>
        </c:dLbls>
        <c:gapWidth val="219"/>
        <c:overlap val="-27"/>
        <c:axId val="1020180848"/>
        <c:axId val="1020180368"/>
      </c:barChart>
      <c:lineChart>
        <c:grouping val="standard"/>
        <c:varyColors val="0"/>
        <c:ser>
          <c:idx val="1"/>
          <c:order val="1"/>
          <c:tx>
            <c:strRef>
              <c:f>Sheet7!$D$68</c:f>
              <c:strCache>
                <c:ptCount val="1"/>
                <c:pt idx="0">
                  <c:v>Count of id</c:v>
                </c:pt>
              </c:strCache>
            </c:strRef>
          </c:tx>
          <c:spPr>
            <a:ln w="28575" cap="rnd">
              <a:solidFill>
                <a:schemeClr val="accent2"/>
              </a:solidFill>
              <a:round/>
            </a:ln>
            <a:effectLst/>
          </c:spPr>
          <c:marker>
            <c:symbol val="none"/>
          </c:marker>
          <c:cat>
            <c:strRef>
              <c:f>Sheet7!$B$69:$B$72</c:f>
              <c:strCache>
                <c:ptCount val="3"/>
                <c:pt idx="0">
                  <c:v>Entire condo</c:v>
                </c:pt>
                <c:pt idx="1">
                  <c:v>Entire home</c:v>
                </c:pt>
                <c:pt idx="2">
                  <c:v>Entire rental unit</c:v>
                </c:pt>
              </c:strCache>
            </c:strRef>
          </c:cat>
          <c:val>
            <c:numRef>
              <c:f>Sheet7!$D$69:$D$72</c:f>
              <c:numCache>
                <c:formatCode>General</c:formatCode>
                <c:ptCount val="3"/>
                <c:pt idx="0">
                  <c:v>910</c:v>
                </c:pt>
                <c:pt idx="1">
                  <c:v>591</c:v>
                </c:pt>
                <c:pt idx="2">
                  <c:v>2143</c:v>
                </c:pt>
              </c:numCache>
            </c:numRef>
          </c:val>
          <c:smooth val="0"/>
          <c:extLst>
            <c:ext xmlns:c16="http://schemas.microsoft.com/office/drawing/2014/chart" uri="{C3380CC4-5D6E-409C-BE32-E72D297353CC}">
              <c16:uniqueId val="{00000004-F686-4E24-B315-ADB6F846FD38}"/>
            </c:ext>
          </c:extLst>
        </c:ser>
        <c:dLbls>
          <c:showLegendKey val="0"/>
          <c:showVal val="0"/>
          <c:showCatName val="0"/>
          <c:showSerName val="0"/>
          <c:showPercent val="0"/>
          <c:showBubbleSize val="0"/>
        </c:dLbls>
        <c:marker val="1"/>
        <c:smooth val="0"/>
        <c:axId val="1186814896"/>
        <c:axId val="1186815856"/>
      </c:lineChart>
      <c:catAx>
        <c:axId val="118681489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100" b="1" dirty="0"/>
                  <a:t>Property Type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6815856"/>
        <c:crosses val="autoZero"/>
        <c:auto val="1"/>
        <c:lblAlgn val="ctr"/>
        <c:lblOffset val="100"/>
        <c:noMultiLvlLbl val="0"/>
      </c:catAx>
      <c:valAx>
        <c:axId val="1186815856"/>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050" b="1" dirty="0">
                    <a:solidFill>
                      <a:schemeClr val="accent2">
                        <a:lumMod val="75000"/>
                      </a:schemeClr>
                    </a:solidFill>
                  </a:rPr>
                  <a:t>Number</a:t>
                </a:r>
                <a:r>
                  <a:rPr lang="en-US" sz="1050" b="1" baseline="0" dirty="0">
                    <a:solidFill>
                      <a:schemeClr val="accent2">
                        <a:lumMod val="75000"/>
                      </a:schemeClr>
                    </a:solidFill>
                  </a:rPr>
                  <a:t> of ID</a:t>
                </a:r>
                <a:endParaRPr lang="en-US" sz="1050" b="1" dirty="0">
                  <a:solidFill>
                    <a:schemeClr val="accent2">
                      <a:lumMod val="75000"/>
                    </a:scheme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6814896"/>
        <c:crosses val="autoZero"/>
        <c:crossBetween val="between"/>
      </c:valAx>
      <c:valAx>
        <c:axId val="1020180368"/>
        <c:scaling>
          <c:orientation val="minMax"/>
        </c:scaling>
        <c:delete val="0"/>
        <c:axPos val="r"/>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dirty="0">
                    <a:solidFill>
                      <a:schemeClr val="accent1"/>
                    </a:solidFill>
                  </a:rPr>
                  <a:t>Average</a:t>
                </a:r>
                <a:r>
                  <a:rPr lang="en-US" sz="1200" b="1" baseline="0" dirty="0">
                    <a:solidFill>
                      <a:schemeClr val="accent1"/>
                    </a:solidFill>
                  </a:rPr>
                  <a:t> Revenue</a:t>
                </a:r>
                <a:endParaRPr lang="en-US" sz="1200" b="1" dirty="0">
                  <a:solidFill>
                    <a:schemeClr val="accent1"/>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_);[Red]\(&quot;$&quot;#,##0\)" sourceLinked="0"/>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20180848"/>
        <c:crosses val="max"/>
        <c:crossBetween val="between"/>
      </c:valAx>
      <c:catAx>
        <c:axId val="1020180848"/>
        <c:scaling>
          <c:orientation val="minMax"/>
        </c:scaling>
        <c:delete val="1"/>
        <c:axPos val="b"/>
        <c:numFmt formatCode="General" sourceLinked="1"/>
        <c:majorTickMark val="out"/>
        <c:minorTickMark val="none"/>
        <c:tickLblPos val="nextTo"/>
        <c:crossAx val="1020180368"/>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[listing amestrdam final.xlsx]Sheet11!PivotTable22</c:name>
    <c:fmtId val="1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000" b="1" dirty="0"/>
              <a:t>466 </a:t>
            </a:r>
            <a:r>
              <a:rPr lang="en-US" sz="2000" dirty="0">
                <a:solidFill>
                  <a:schemeClr val="accent6"/>
                </a:solidFill>
              </a:rPr>
              <a:t>investing </a:t>
            </a:r>
            <a:r>
              <a:rPr lang="en-US" sz="2000" dirty="0"/>
              <a:t>in </a:t>
            </a:r>
            <a:r>
              <a:rPr lang="en-US" sz="2000" b="1" dirty="0">
                <a:solidFill>
                  <a:schemeClr val="accent1"/>
                </a:solidFill>
              </a:rPr>
              <a:t>Entire</a:t>
            </a:r>
            <a:r>
              <a:rPr lang="en-US" sz="2000" b="1" baseline="0" dirty="0">
                <a:solidFill>
                  <a:schemeClr val="accent1"/>
                </a:solidFill>
              </a:rPr>
              <a:t> rental unit </a:t>
            </a:r>
            <a:r>
              <a:rPr lang="en-US" sz="2000" baseline="0" dirty="0"/>
              <a:t>type in </a:t>
            </a:r>
            <a:r>
              <a:rPr lang="en-US" sz="2000" b="1" baseline="0" dirty="0"/>
              <a:t>De Baarsjes – Oud-West</a:t>
            </a:r>
            <a:endParaRPr lang="en-US" sz="2000" b="1"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6">
              <a:lumMod val="5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solidFill>
              <a:schemeClr val="accen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6">
              <a:lumMod val="50000"/>
            </a:schemeClr>
          </a:solidFill>
          <a:ln>
            <a:noFill/>
          </a:ln>
          <a:effectLst/>
        </c:spPr>
      </c:pivotFmt>
      <c:pivotFmt>
        <c:idx val="4"/>
        <c:spPr>
          <a:solidFill>
            <a:schemeClr val="accent1"/>
          </a:solidFill>
          <a:ln>
            <a:solidFill>
              <a:schemeClr val="accent1"/>
            </a:solid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07537981-27BA-4F1E-853A-FFEF623D6BAD}" type="VALUE">
                  <a:rPr lang="en-US" sz="1050" b="1"/>
                  <a:pPr>
                    <a:defRPr sz="900" b="0" i="0" u="none" strike="noStrike" kern="1200" baseline="0">
                      <a:solidFill>
                        <a:schemeClr val="tx1">
                          <a:lumMod val="75000"/>
                          <a:lumOff val="25000"/>
                        </a:schemeClr>
                      </a:solidFill>
                      <a:latin typeface="+mn-lt"/>
                      <a:ea typeface="+mn-ea"/>
                      <a:cs typeface="+mn-cs"/>
                    </a:defRPr>
                  </a:pPr>
                  <a:t>[VALUE]</a:t>
                </a:fld>
                <a:endParaRPr lang="en-US"/>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5"/>
        <c:spPr>
          <a:solidFill>
            <a:schemeClr val="accent6">
              <a:lumMod val="5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solidFill>
              <a:schemeClr val="accen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solidFill>
              <a:schemeClr val="accent1"/>
            </a:solid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07537981-27BA-4F1E-853A-FFEF623D6BAD}" type="VALUE">
                  <a:rPr lang="en-US" sz="1050" b="1"/>
                  <a:pPr>
                    <a:defRPr sz="900" b="0" i="0" u="none" strike="noStrike" kern="1200" baseline="0">
                      <a:solidFill>
                        <a:schemeClr val="tx1">
                          <a:lumMod val="75000"/>
                          <a:lumOff val="25000"/>
                        </a:schemeClr>
                      </a:solidFill>
                      <a:latin typeface="+mn-lt"/>
                      <a:ea typeface="+mn-ea"/>
                      <a:cs typeface="+mn-cs"/>
                    </a:defRPr>
                  </a:pPr>
                  <a:t>[VALUE]</a:t>
                </a:fld>
                <a:endParaRPr lang="en-US"/>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9"/>
        <c:spPr>
          <a:solidFill>
            <a:schemeClr val="accent6">
              <a:lumMod val="5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solidFill>
              <a:schemeClr val="accen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a:solidFill>
              <a:schemeClr val="accent1"/>
            </a:solid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07537981-27BA-4F1E-853A-FFEF623D6BAD}" type="VALUE">
                  <a:rPr lang="en-US" sz="1050" b="1"/>
                  <a:pPr>
                    <a:defRPr sz="900" b="0" i="0" u="none" strike="noStrike" kern="1200" baseline="0">
                      <a:solidFill>
                        <a:schemeClr val="tx1">
                          <a:lumMod val="75000"/>
                          <a:lumOff val="25000"/>
                        </a:schemeClr>
                      </a:solidFill>
                      <a:latin typeface="+mn-lt"/>
                      <a:ea typeface="+mn-ea"/>
                      <a:cs typeface="+mn-cs"/>
                    </a:defRPr>
                  </a:pPr>
                  <a:t>[VALUE]</a:t>
                </a:fld>
                <a:endParaRPr lang="en-US"/>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s>
    <c:plotArea>
      <c:layout/>
      <c:barChart>
        <c:barDir val="col"/>
        <c:grouping val="clustered"/>
        <c:varyColors val="0"/>
        <c:ser>
          <c:idx val="0"/>
          <c:order val="0"/>
          <c:tx>
            <c:strRef>
              <c:f>Sheet11!$H$3:$H$4</c:f>
              <c:strCache>
                <c:ptCount val="1"/>
                <c:pt idx="0">
                  <c:v>Entire condo</c:v>
                </c:pt>
              </c:strCache>
            </c:strRef>
          </c:tx>
          <c:spPr>
            <a:solidFill>
              <a:schemeClr val="accent6">
                <a:lumMod val="50000"/>
              </a:schemeClr>
            </a:solidFill>
            <a:ln>
              <a:noFill/>
            </a:ln>
            <a:effectLst/>
          </c:spPr>
          <c:invertIfNegative val="0"/>
          <c:cat>
            <c:strRef>
              <c:f>Sheet11!$G$5:$G$8</c:f>
              <c:strCache>
                <c:ptCount val="3"/>
                <c:pt idx="0">
                  <c:v>Centrum-West</c:v>
                </c:pt>
                <c:pt idx="1">
                  <c:v>De Baarsjes - Oud-West</c:v>
                </c:pt>
                <c:pt idx="2">
                  <c:v>De Pijp - Rivierenbuurt</c:v>
                </c:pt>
              </c:strCache>
            </c:strRef>
          </c:cat>
          <c:val>
            <c:numRef>
              <c:f>Sheet11!$H$5:$H$8</c:f>
              <c:numCache>
                <c:formatCode>General</c:formatCode>
                <c:ptCount val="3"/>
                <c:pt idx="0">
                  <c:v>77</c:v>
                </c:pt>
                <c:pt idx="1">
                  <c:v>209</c:v>
                </c:pt>
                <c:pt idx="2">
                  <c:v>134</c:v>
                </c:pt>
              </c:numCache>
            </c:numRef>
          </c:val>
          <c:extLst>
            <c:ext xmlns:c16="http://schemas.microsoft.com/office/drawing/2014/chart" uri="{C3380CC4-5D6E-409C-BE32-E72D297353CC}">
              <c16:uniqueId val="{00000000-04EA-473B-A252-6352FFEAA802}"/>
            </c:ext>
          </c:extLst>
        </c:ser>
        <c:ser>
          <c:idx val="1"/>
          <c:order val="1"/>
          <c:tx>
            <c:strRef>
              <c:f>Sheet11!$I$3:$I$4</c:f>
              <c:strCache>
                <c:ptCount val="1"/>
                <c:pt idx="0">
                  <c:v>Entire home</c:v>
                </c:pt>
              </c:strCache>
            </c:strRef>
          </c:tx>
          <c:spPr>
            <a:solidFill>
              <a:schemeClr val="accent2"/>
            </a:solidFill>
            <a:ln>
              <a:noFill/>
            </a:ln>
            <a:effectLst/>
          </c:spPr>
          <c:invertIfNegative val="0"/>
          <c:cat>
            <c:strRef>
              <c:f>Sheet11!$G$5:$G$8</c:f>
              <c:strCache>
                <c:ptCount val="3"/>
                <c:pt idx="0">
                  <c:v>Centrum-West</c:v>
                </c:pt>
                <c:pt idx="1">
                  <c:v>De Baarsjes - Oud-West</c:v>
                </c:pt>
                <c:pt idx="2">
                  <c:v>De Pijp - Rivierenbuurt</c:v>
                </c:pt>
              </c:strCache>
            </c:strRef>
          </c:cat>
          <c:val>
            <c:numRef>
              <c:f>Sheet11!$I$5:$I$8</c:f>
              <c:numCache>
                <c:formatCode>General</c:formatCode>
                <c:ptCount val="3"/>
                <c:pt idx="0">
                  <c:v>33</c:v>
                </c:pt>
                <c:pt idx="1">
                  <c:v>49</c:v>
                </c:pt>
                <c:pt idx="2">
                  <c:v>31</c:v>
                </c:pt>
              </c:numCache>
            </c:numRef>
          </c:val>
          <c:extLst>
            <c:ext xmlns:c16="http://schemas.microsoft.com/office/drawing/2014/chart" uri="{C3380CC4-5D6E-409C-BE32-E72D297353CC}">
              <c16:uniqueId val="{00000001-04EA-473B-A252-6352FFEAA802}"/>
            </c:ext>
          </c:extLst>
        </c:ser>
        <c:ser>
          <c:idx val="2"/>
          <c:order val="2"/>
          <c:tx>
            <c:strRef>
              <c:f>Sheet11!$J$3:$J$4</c:f>
              <c:strCache>
                <c:ptCount val="1"/>
                <c:pt idx="0">
                  <c:v>Entire rental unit</c:v>
                </c:pt>
              </c:strCache>
            </c:strRef>
          </c:tx>
          <c:spPr>
            <a:solidFill>
              <a:schemeClr val="accent1"/>
            </a:solidFill>
            <a:ln>
              <a:solidFill>
                <a:schemeClr val="accent1"/>
              </a:solidFill>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4-04EA-473B-A252-6352FFEAA802}"/>
                </c:ext>
              </c:extLst>
            </c:dLbl>
            <c:dLbl>
              <c:idx val="1"/>
              <c:tx>
                <c:rich>
                  <a:bodyPr/>
                  <a:lstStyle/>
                  <a:p>
                    <a:fld id="{07537981-27BA-4F1E-853A-FFEF623D6BAD}" type="VALUE">
                      <a:rPr lang="en-US" sz="1050" b="1"/>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04EA-473B-A252-6352FFEAA802}"/>
                </c:ext>
              </c:extLst>
            </c:dLbl>
            <c:dLbl>
              <c:idx val="2"/>
              <c:delete val="1"/>
              <c:extLst>
                <c:ext xmlns:c15="http://schemas.microsoft.com/office/drawing/2012/chart" uri="{CE6537A1-D6FC-4f65-9D91-7224C49458BB}"/>
                <c:ext xmlns:c16="http://schemas.microsoft.com/office/drawing/2014/chart" uri="{C3380CC4-5D6E-409C-BE32-E72D297353CC}">
                  <c16:uniqueId val="{00000005-04EA-473B-A252-6352FFEAA802}"/>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Sheet11!$G$5:$G$8</c:f>
              <c:strCache>
                <c:ptCount val="3"/>
                <c:pt idx="0">
                  <c:v>Centrum-West</c:v>
                </c:pt>
                <c:pt idx="1">
                  <c:v>De Baarsjes - Oud-West</c:v>
                </c:pt>
                <c:pt idx="2">
                  <c:v>De Pijp - Rivierenbuurt</c:v>
                </c:pt>
              </c:strCache>
            </c:strRef>
          </c:cat>
          <c:val>
            <c:numRef>
              <c:f>Sheet11!$J$5:$J$8</c:f>
              <c:numCache>
                <c:formatCode>General</c:formatCode>
                <c:ptCount val="3"/>
                <c:pt idx="0">
                  <c:v>208</c:v>
                </c:pt>
                <c:pt idx="1">
                  <c:v>466</c:v>
                </c:pt>
                <c:pt idx="2">
                  <c:v>313</c:v>
                </c:pt>
              </c:numCache>
            </c:numRef>
          </c:val>
          <c:extLst>
            <c:ext xmlns:c16="http://schemas.microsoft.com/office/drawing/2014/chart" uri="{C3380CC4-5D6E-409C-BE32-E72D297353CC}">
              <c16:uniqueId val="{00000003-04EA-473B-A252-6352FFEAA802}"/>
            </c:ext>
          </c:extLst>
        </c:ser>
        <c:dLbls>
          <c:showLegendKey val="0"/>
          <c:showVal val="0"/>
          <c:showCatName val="0"/>
          <c:showSerName val="0"/>
          <c:showPercent val="0"/>
          <c:showBubbleSize val="0"/>
        </c:dLbls>
        <c:gapWidth val="219"/>
        <c:axId val="1882051136"/>
        <c:axId val="1989316000"/>
      </c:barChart>
      <c:catAx>
        <c:axId val="188205113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Neighborhood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89316000"/>
        <c:crosses val="autoZero"/>
        <c:auto val="1"/>
        <c:lblAlgn val="ctr"/>
        <c:lblOffset val="100"/>
        <c:noMultiLvlLbl val="0"/>
      </c:catAx>
      <c:valAx>
        <c:axId val="1989316000"/>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Number of id</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20511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[listing amestrdam final with charts.xlsx]Sheet11!PivotTable21</c:name>
    <c:fmtId val="8"/>
  </c:pivotSource>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600" b="1" baseline="0" dirty="0">
                <a:solidFill>
                  <a:schemeClr val="accent6">
                    <a:lumMod val="10000"/>
                  </a:schemeClr>
                </a:solidFill>
              </a:rPr>
              <a:t>782</a:t>
            </a:r>
            <a:r>
              <a:rPr lang="en-US" sz="1600" b="1" baseline="0" dirty="0"/>
              <a:t> </a:t>
            </a:r>
            <a:r>
              <a:rPr lang="en-US" sz="1600" baseline="0" dirty="0">
                <a:solidFill>
                  <a:srgbClr val="006600"/>
                </a:solidFill>
              </a:rPr>
              <a:t>i</a:t>
            </a:r>
            <a:r>
              <a:rPr lang="en-US" sz="1600" b="1" i="0" u="none" strike="noStrike" kern="1200" spc="0" baseline="0" dirty="0">
                <a:solidFill>
                  <a:srgbClr val="006600"/>
                </a:solidFill>
                <a:latin typeface="+mn-lt"/>
                <a:ea typeface="+mn-ea"/>
                <a:cs typeface="+mn-cs"/>
              </a:rPr>
              <a:t>nvesting</a:t>
            </a:r>
            <a:r>
              <a:rPr lang="en-US" sz="1600" baseline="0" dirty="0">
                <a:solidFill>
                  <a:schemeClr val="accent6">
                    <a:lumMod val="10000"/>
                  </a:schemeClr>
                </a:solidFill>
              </a:rPr>
              <a:t> in </a:t>
            </a:r>
            <a:r>
              <a:rPr lang="en-US" sz="1600" b="1" baseline="0" dirty="0">
                <a:solidFill>
                  <a:schemeClr val="tx2">
                    <a:lumMod val="60000"/>
                    <a:lumOff val="40000"/>
                  </a:schemeClr>
                </a:solidFill>
              </a:rPr>
              <a:t>Entire home </a:t>
            </a:r>
            <a:r>
              <a:rPr lang="en-US" sz="1600" b="0" baseline="0" dirty="0">
                <a:solidFill>
                  <a:schemeClr val="accent6">
                    <a:lumMod val="10000"/>
                  </a:schemeClr>
                </a:solidFill>
              </a:rPr>
              <a:t>type</a:t>
            </a:r>
            <a:endParaRPr lang="en-US" sz="1600" b="0" dirty="0">
              <a:solidFill>
                <a:schemeClr val="accent6">
                  <a:lumMod val="10000"/>
                </a:schemeClr>
              </a:solidFill>
            </a:endParaRPr>
          </a:p>
        </c:rich>
      </c:tx>
      <c:layout>
        <c:manualLayout>
          <c:xMode val="edge"/>
          <c:yMode val="edge"/>
          <c:x val="0.15684598857451515"/>
          <c:y val="1.2644801964295516E-2"/>
        </c:manualLayout>
      </c:layout>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7BA74662-9143-4008-B966-BF2396BF9D7A}" type="VALUE">
                  <a:rPr lang="en-US" sz="1000" b="1"/>
                  <a:pPr>
                    <a:defRPr sz="900" b="0" i="0" u="none" strike="noStrike" kern="1200" baseline="0">
                      <a:solidFill>
                        <a:schemeClr val="tx1">
                          <a:lumMod val="75000"/>
                          <a:lumOff val="25000"/>
                        </a:schemeClr>
                      </a:solidFill>
                      <a:latin typeface="+mn-lt"/>
                      <a:ea typeface="+mn-ea"/>
                      <a:cs typeface="+mn-cs"/>
                    </a:defRPr>
                  </a:pPr>
                  <a:t>[VALUE]</a:t>
                </a:fld>
                <a:endParaRPr lang="en-US"/>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7BA74662-9143-4008-B966-BF2396BF9D7A}" type="VALUE">
                  <a:rPr lang="en-US" sz="1000" b="1"/>
                  <a:pPr>
                    <a:defRPr sz="900" b="0" i="0" u="none" strike="noStrike" kern="1200" baseline="0">
                      <a:solidFill>
                        <a:schemeClr val="tx1">
                          <a:lumMod val="75000"/>
                          <a:lumOff val="25000"/>
                        </a:schemeClr>
                      </a:solidFill>
                      <a:latin typeface="+mn-lt"/>
                      <a:ea typeface="+mn-ea"/>
                      <a:cs typeface="+mn-cs"/>
                    </a:defRPr>
                  </a:pPr>
                  <a:t>[VALUE]</a:t>
                </a:fld>
                <a:endParaRPr lang="en-US"/>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7BA74662-9143-4008-B966-BF2396BF9D7A}" type="VALUE">
                  <a:rPr lang="en-US" sz="1000" b="1"/>
                  <a:pPr>
                    <a:defRPr sz="900" b="0" i="0" u="none" strike="noStrike" kern="1200" baseline="0">
                      <a:solidFill>
                        <a:schemeClr val="tx1">
                          <a:lumMod val="75000"/>
                          <a:lumOff val="25000"/>
                        </a:schemeClr>
                      </a:solidFill>
                      <a:latin typeface="+mn-lt"/>
                      <a:ea typeface="+mn-ea"/>
                      <a:cs typeface="+mn-cs"/>
                    </a:defRPr>
                  </a:pPr>
                  <a:t>[VALUE]</a:t>
                </a:fld>
                <a:endParaRPr lang="en-US"/>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6120430255492868"/>
          <c:y val="0.15267403054720255"/>
          <c:w val="0.65476660651102647"/>
          <c:h val="0.51409591779266273"/>
        </c:manualLayout>
      </c:layout>
      <c:barChart>
        <c:barDir val="col"/>
        <c:grouping val="clustered"/>
        <c:varyColors val="0"/>
        <c:ser>
          <c:idx val="0"/>
          <c:order val="0"/>
          <c:tx>
            <c:strRef>
              <c:f>Sheet11!$B$3:$B$4</c:f>
              <c:strCache>
                <c:ptCount val="1"/>
                <c:pt idx="0">
                  <c:v>Entire home/apt</c:v>
                </c:pt>
              </c:strCache>
            </c:strRef>
          </c:tx>
          <c:spPr>
            <a:solidFill>
              <a:srgbClr val="6389EB"/>
            </a:solidFill>
            <a:ln>
              <a:solidFill>
                <a:srgbClr val="CBDDFA">
                  <a:lumMod val="75000"/>
                </a:srgbClr>
              </a:solidFill>
            </a:ln>
            <a:effectLst/>
          </c:spPr>
          <c:invertIfNegative val="0"/>
          <c:dPt>
            <c:idx val="2"/>
            <c:invertIfNegative val="0"/>
            <c:bubble3D val="0"/>
            <c:extLst>
              <c:ext xmlns:c16="http://schemas.microsoft.com/office/drawing/2014/chart" uri="{C3380CC4-5D6E-409C-BE32-E72D297353CC}">
                <c16:uniqueId val="{00000000-6D75-4687-BFAE-032E986D029E}"/>
              </c:ext>
            </c:extLst>
          </c:dPt>
          <c:dLbls>
            <c:dLbl>
              <c:idx val="0"/>
              <c:delete val="1"/>
              <c:extLst>
                <c:ext xmlns:c15="http://schemas.microsoft.com/office/drawing/2012/chart" uri="{CE6537A1-D6FC-4f65-9D91-7224C49458BB}"/>
                <c:ext xmlns:c16="http://schemas.microsoft.com/office/drawing/2014/chart" uri="{C3380CC4-5D6E-409C-BE32-E72D297353CC}">
                  <c16:uniqueId val="{00000002-D019-49D0-96BA-343473005261}"/>
                </c:ext>
              </c:extLst>
            </c:dLbl>
            <c:dLbl>
              <c:idx val="1"/>
              <c:delete val="1"/>
              <c:extLst>
                <c:ext xmlns:c15="http://schemas.microsoft.com/office/drawing/2012/chart" uri="{CE6537A1-D6FC-4f65-9D91-7224C49458BB}"/>
                <c:ext xmlns:c16="http://schemas.microsoft.com/office/drawing/2014/chart" uri="{C3380CC4-5D6E-409C-BE32-E72D297353CC}">
                  <c16:uniqueId val="{00000001-D019-49D0-96BA-343473005261}"/>
                </c:ext>
              </c:extLst>
            </c:dLbl>
            <c:dLbl>
              <c:idx val="2"/>
              <c:tx>
                <c:rich>
                  <a:bodyPr/>
                  <a:lstStyle/>
                  <a:p>
                    <a:fld id="{7BA74662-9143-4008-B966-BF2396BF9D7A}" type="VALUE">
                      <a:rPr lang="en-US" sz="1000" b="1"/>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6D75-4687-BFAE-032E986D029E}"/>
                </c:ext>
              </c:extLst>
            </c:dLbl>
            <c:dLbl>
              <c:idx val="3"/>
              <c:delete val="1"/>
              <c:extLst>
                <c:ext xmlns:c15="http://schemas.microsoft.com/office/drawing/2012/chart" uri="{CE6537A1-D6FC-4f65-9D91-7224C49458BB}"/>
                <c:ext xmlns:c16="http://schemas.microsoft.com/office/drawing/2014/chart" uri="{C3380CC4-5D6E-409C-BE32-E72D297353CC}">
                  <c16:uniqueId val="{00000003-D019-49D0-96BA-343473005261}"/>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Sheet11!$A$5:$A$9</c:f>
              <c:strCache>
                <c:ptCount val="4"/>
                <c:pt idx="0">
                  <c:v>Centrum-Oost</c:v>
                </c:pt>
                <c:pt idx="1">
                  <c:v>Centrum-West</c:v>
                </c:pt>
                <c:pt idx="2">
                  <c:v>De Baarsjes - Oud-West</c:v>
                </c:pt>
                <c:pt idx="3">
                  <c:v>De Pijp - Rivierenbuurt</c:v>
                </c:pt>
              </c:strCache>
            </c:strRef>
          </c:cat>
          <c:val>
            <c:numRef>
              <c:f>Sheet11!$B$5:$B$9</c:f>
              <c:numCache>
                <c:formatCode>General</c:formatCode>
                <c:ptCount val="4"/>
                <c:pt idx="0">
                  <c:v>353</c:v>
                </c:pt>
                <c:pt idx="1">
                  <c:v>413</c:v>
                </c:pt>
                <c:pt idx="2">
                  <c:v>782</c:v>
                </c:pt>
                <c:pt idx="3">
                  <c:v>513</c:v>
                </c:pt>
              </c:numCache>
            </c:numRef>
          </c:val>
          <c:extLst>
            <c:ext xmlns:c16="http://schemas.microsoft.com/office/drawing/2014/chart" uri="{C3380CC4-5D6E-409C-BE32-E72D297353CC}">
              <c16:uniqueId val="{00000001-6D75-4687-BFAE-032E986D029E}"/>
            </c:ext>
          </c:extLst>
        </c:ser>
        <c:ser>
          <c:idx val="1"/>
          <c:order val="1"/>
          <c:tx>
            <c:strRef>
              <c:f>Sheet11!$C$3:$C$4</c:f>
              <c:strCache>
                <c:ptCount val="1"/>
                <c:pt idx="0">
                  <c:v>Hotel room</c:v>
                </c:pt>
              </c:strCache>
            </c:strRef>
          </c:tx>
          <c:spPr>
            <a:solidFill>
              <a:schemeClr val="accent2"/>
            </a:solidFill>
            <a:ln>
              <a:noFill/>
            </a:ln>
            <a:effectLst/>
          </c:spPr>
          <c:invertIfNegative val="0"/>
          <c:cat>
            <c:strRef>
              <c:f>Sheet11!$A$5:$A$9</c:f>
              <c:strCache>
                <c:ptCount val="4"/>
                <c:pt idx="0">
                  <c:v>Centrum-Oost</c:v>
                </c:pt>
                <c:pt idx="1">
                  <c:v>Centrum-West</c:v>
                </c:pt>
                <c:pt idx="2">
                  <c:v>De Baarsjes - Oud-West</c:v>
                </c:pt>
                <c:pt idx="3">
                  <c:v>De Pijp - Rivierenbuurt</c:v>
                </c:pt>
              </c:strCache>
            </c:strRef>
          </c:cat>
          <c:val>
            <c:numRef>
              <c:f>Sheet11!$C$5:$C$9</c:f>
              <c:numCache>
                <c:formatCode>General</c:formatCode>
                <c:ptCount val="4"/>
                <c:pt idx="0">
                  <c:v>2</c:v>
                </c:pt>
                <c:pt idx="1">
                  <c:v>7</c:v>
                </c:pt>
                <c:pt idx="2">
                  <c:v>3</c:v>
                </c:pt>
              </c:numCache>
            </c:numRef>
          </c:val>
          <c:extLst>
            <c:ext xmlns:c16="http://schemas.microsoft.com/office/drawing/2014/chart" uri="{C3380CC4-5D6E-409C-BE32-E72D297353CC}">
              <c16:uniqueId val="{00000002-6D75-4687-BFAE-032E986D029E}"/>
            </c:ext>
          </c:extLst>
        </c:ser>
        <c:ser>
          <c:idx val="2"/>
          <c:order val="2"/>
          <c:tx>
            <c:strRef>
              <c:f>Sheet11!$D$3:$D$4</c:f>
              <c:strCache>
                <c:ptCount val="1"/>
                <c:pt idx="0">
                  <c:v>Private room</c:v>
                </c:pt>
              </c:strCache>
            </c:strRef>
          </c:tx>
          <c:spPr>
            <a:solidFill>
              <a:schemeClr val="accent3"/>
            </a:solidFill>
            <a:ln>
              <a:noFill/>
            </a:ln>
            <a:effectLst/>
          </c:spPr>
          <c:invertIfNegative val="0"/>
          <c:cat>
            <c:strRef>
              <c:f>Sheet11!$A$5:$A$9</c:f>
              <c:strCache>
                <c:ptCount val="4"/>
                <c:pt idx="0">
                  <c:v>Centrum-Oost</c:v>
                </c:pt>
                <c:pt idx="1">
                  <c:v>Centrum-West</c:v>
                </c:pt>
                <c:pt idx="2">
                  <c:v>De Baarsjes - Oud-West</c:v>
                </c:pt>
                <c:pt idx="3">
                  <c:v>De Pijp - Rivierenbuurt</c:v>
                </c:pt>
              </c:strCache>
            </c:strRef>
          </c:cat>
          <c:val>
            <c:numRef>
              <c:f>Sheet11!$D$5:$D$9</c:f>
              <c:numCache>
                <c:formatCode>General</c:formatCode>
                <c:ptCount val="4"/>
                <c:pt idx="0">
                  <c:v>179</c:v>
                </c:pt>
                <c:pt idx="1">
                  <c:v>269</c:v>
                </c:pt>
                <c:pt idx="2">
                  <c:v>124</c:v>
                </c:pt>
                <c:pt idx="3">
                  <c:v>91</c:v>
                </c:pt>
              </c:numCache>
            </c:numRef>
          </c:val>
          <c:extLst>
            <c:ext xmlns:c16="http://schemas.microsoft.com/office/drawing/2014/chart" uri="{C3380CC4-5D6E-409C-BE32-E72D297353CC}">
              <c16:uniqueId val="{00000003-6D75-4687-BFAE-032E986D029E}"/>
            </c:ext>
          </c:extLst>
        </c:ser>
        <c:ser>
          <c:idx val="3"/>
          <c:order val="3"/>
          <c:tx>
            <c:strRef>
              <c:f>Sheet11!$E$3:$E$4</c:f>
              <c:strCache>
                <c:ptCount val="1"/>
                <c:pt idx="0">
                  <c:v>Shared room</c:v>
                </c:pt>
              </c:strCache>
            </c:strRef>
          </c:tx>
          <c:spPr>
            <a:solidFill>
              <a:srgbClr val="4C69B2"/>
            </a:solidFill>
            <a:ln>
              <a:noFill/>
            </a:ln>
            <a:effectLst/>
          </c:spPr>
          <c:invertIfNegative val="0"/>
          <c:cat>
            <c:strRef>
              <c:f>Sheet11!$A$5:$A$9</c:f>
              <c:strCache>
                <c:ptCount val="4"/>
                <c:pt idx="0">
                  <c:v>Centrum-Oost</c:v>
                </c:pt>
                <c:pt idx="1">
                  <c:v>Centrum-West</c:v>
                </c:pt>
                <c:pt idx="2">
                  <c:v>De Baarsjes - Oud-West</c:v>
                </c:pt>
                <c:pt idx="3">
                  <c:v>De Pijp - Rivierenbuurt</c:v>
                </c:pt>
              </c:strCache>
            </c:strRef>
          </c:cat>
          <c:val>
            <c:numRef>
              <c:f>Sheet11!$E$5:$E$9</c:f>
              <c:numCache>
                <c:formatCode>General</c:formatCode>
                <c:ptCount val="4"/>
                <c:pt idx="0">
                  <c:v>8</c:v>
                </c:pt>
                <c:pt idx="1">
                  <c:v>2</c:v>
                </c:pt>
                <c:pt idx="2">
                  <c:v>1</c:v>
                </c:pt>
              </c:numCache>
            </c:numRef>
          </c:val>
          <c:extLst>
            <c:ext xmlns:c16="http://schemas.microsoft.com/office/drawing/2014/chart" uri="{C3380CC4-5D6E-409C-BE32-E72D297353CC}">
              <c16:uniqueId val="{00000004-6D75-4687-BFAE-032E986D029E}"/>
            </c:ext>
          </c:extLst>
        </c:ser>
        <c:dLbls>
          <c:showLegendKey val="0"/>
          <c:showVal val="0"/>
          <c:showCatName val="0"/>
          <c:showSerName val="0"/>
          <c:showPercent val="0"/>
          <c:showBubbleSize val="0"/>
        </c:dLbls>
        <c:gapWidth val="219"/>
        <c:overlap val="-27"/>
        <c:axId val="282377312"/>
        <c:axId val="282379488"/>
      </c:barChart>
      <c:catAx>
        <c:axId val="28237731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Neighborhood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2379488"/>
        <c:crosses val="autoZero"/>
        <c:auto val="1"/>
        <c:lblAlgn val="ctr"/>
        <c:lblOffset val="100"/>
        <c:noMultiLvlLbl val="0"/>
      </c:catAx>
      <c:valAx>
        <c:axId val="282379488"/>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Number</a:t>
                </a:r>
                <a:r>
                  <a:rPr lang="en-US" sz="1400" b="1" baseline="0" dirty="0"/>
                  <a:t> of id</a:t>
                </a:r>
                <a:endParaRPr lang="en-US" sz="1400" b="1"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2377312"/>
        <c:crosses val="autoZero"/>
        <c:crossBetween val="between"/>
      </c:valAx>
      <c:spPr>
        <a:noFill/>
        <a:ln>
          <a:noFill/>
        </a:ln>
        <a:effectLst/>
      </c:spPr>
    </c:plotArea>
    <c:legend>
      <c:legendPos val="r"/>
      <c:layout>
        <c:manualLayout>
          <c:xMode val="edge"/>
          <c:yMode val="edge"/>
          <c:x val="0.80725931432642373"/>
          <c:y val="0.27754901372430446"/>
          <c:w val="0.19274091571038113"/>
          <c:h val="0.2668735434519077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outerShdw blurRad="50800" dist="38100" dir="2700000" algn="tl" rotWithShape="0">
        <a:prstClr val="black">
          <a:alpha val="40000"/>
        </a:prstClr>
      </a:outerShdw>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[listing amestrdam final with charts.xlsx]Sheet10!PivotTable20</c:name>
    <c:fmtId val="15"/>
  </c:pivotSource>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b="1" dirty="0">
                <a:solidFill>
                  <a:schemeClr val="bg2">
                    <a:lumMod val="10000"/>
                  </a:schemeClr>
                </a:solidFill>
              </a:rPr>
              <a:t>1104</a:t>
            </a:r>
            <a:r>
              <a:rPr lang="en-US" b="0" baseline="0" dirty="0">
                <a:solidFill>
                  <a:schemeClr val="bg2">
                    <a:lumMod val="10000"/>
                  </a:schemeClr>
                </a:solidFill>
              </a:rPr>
              <a:t> listings for </a:t>
            </a:r>
            <a:r>
              <a:rPr lang="en-US" b="1" baseline="0" dirty="0">
                <a:solidFill>
                  <a:schemeClr val="tx2">
                    <a:lumMod val="60000"/>
                    <a:lumOff val="40000"/>
                  </a:schemeClr>
                </a:solidFill>
              </a:rPr>
              <a:t>two-person stays </a:t>
            </a:r>
            <a:r>
              <a:rPr lang="en-US" b="0" baseline="0" dirty="0">
                <a:solidFill>
                  <a:schemeClr val="bg2">
                    <a:lumMod val="10000"/>
                  </a:schemeClr>
                </a:solidFill>
              </a:rPr>
              <a:t>in </a:t>
            </a:r>
            <a:r>
              <a:rPr lang="en-US" b="1" baseline="0" dirty="0">
                <a:solidFill>
                  <a:schemeClr val="bg2">
                    <a:lumMod val="10000"/>
                  </a:schemeClr>
                </a:solidFill>
              </a:rPr>
              <a:t>Entire rental units</a:t>
            </a:r>
            <a:endParaRPr lang="en-US" b="1" dirty="0">
              <a:solidFill>
                <a:schemeClr val="bg2">
                  <a:lumMod val="10000"/>
                </a:schemeClr>
              </a:solidFill>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3"/>
          </a:solidFill>
          <a:ln>
            <a:noFill/>
          </a:ln>
          <a:effectLst/>
        </c:spPr>
      </c:pivotFmt>
      <c:pivotFmt>
        <c:idx val="4"/>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F301F739-C5FF-44E1-B356-DBC3867C5DBB}" type="VALUE">
                  <a:rPr lang="en-US" sz="1000" b="1"/>
                  <a:pPr>
                    <a:defRPr sz="900" b="0" i="0" u="none" strike="noStrike" kern="1200" baseline="0">
                      <a:solidFill>
                        <a:schemeClr val="tx1">
                          <a:lumMod val="75000"/>
                          <a:lumOff val="25000"/>
                        </a:schemeClr>
                      </a:solidFill>
                      <a:latin typeface="+mn-lt"/>
                      <a:ea typeface="+mn-ea"/>
                      <a:cs typeface="+mn-cs"/>
                    </a:defRPr>
                  </a:pPr>
                  <a:t>[VALUE]</a:t>
                </a:fld>
                <a:endParaRPr lang="en-US"/>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F301F739-C5FF-44E1-B356-DBC3867C5DBB}" type="VALUE">
                  <a:rPr lang="en-US" sz="1000" b="1"/>
                  <a:pPr>
                    <a:defRPr sz="900" b="0" i="0" u="none" strike="noStrike" kern="1200" baseline="0">
                      <a:solidFill>
                        <a:schemeClr val="tx1">
                          <a:lumMod val="75000"/>
                          <a:lumOff val="25000"/>
                        </a:schemeClr>
                      </a:solidFill>
                      <a:latin typeface="+mn-lt"/>
                      <a:ea typeface="+mn-ea"/>
                      <a:cs typeface="+mn-cs"/>
                    </a:defRPr>
                  </a:pPr>
                  <a:t>[VALUE]</a:t>
                </a:fld>
                <a:endParaRPr lang="en-US"/>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dLbl>
          <c:idx val="0"/>
          <c:tx>
            <c:rich>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fld id="{F301F739-C5FF-44E1-B356-DBC3867C5DBB}" type="VALUE">
                  <a:rPr lang="en-US" sz="1000" b="1"/>
                  <a:pPr>
                    <a:defRPr sz="900" b="0" i="0" u="none" strike="noStrike" kern="1200" baseline="0">
                      <a:solidFill>
                        <a:schemeClr val="tx1">
                          <a:lumMod val="75000"/>
                          <a:lumOff val="25000"/>
                        </a:schemeClr>
                      </a:solidFill>
                      <a:latin typeface="+mn-lt"/>
                      <a:ea typeface="+mn-ea"/>
                      <a:cs typeface="+mn-cs"/>
                    </a:defRPr>
                  </a:pPr>
                  <a:t>[VALUE]</a:t>
                </a:fld>
                <a:endParaRPr lang="en-US"/>
              </a:p>
            </c:rich>
          </c:tx>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GB"/>
            </a:p>
          </c:txPr>
          <c:showLegendKey val="0"/>
          <c:showVal val="1"/>
          <c:showCatName val="0"/>
          <c:showSerName val="0"/>
          <c:showPercent val="0"/>
          <c:showBubbleSize val="0"/>
          <c:extLst>
            <c:ext xmlns:c15="http://schemas.microsoft.com/office/drawing/2012/chart" uri="{CE6537A1-D6FC-4f65-9D91-7224C49458BB}">
              <c15:dlblFieldTable/>
              <c15:showDataLabelsRange val="0"/>
            </c:ext>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Sheet10!$B$3:$B$4</c:f>
              <c:strCache>
                <c:ptCount val="1"/>
                <c:pt idx="0">
                  <c:v>2</c:v>
                </c:pt>
              </c:strCache>
            </c:strRef>
          </c:tx>
          <c:spPr>
            <a:solidFill>
              <a:srgbClr val="CBDDFA">
                <a:lumMod val="75000"/>
              </a:srgbClr>
            </a:solidFill>
            <a:ln>
              <a:solidFill>
                <a:srgbClr val="CBDDFA">
                  <a:lumMod val="75000"/>
                </a:srgbClr>
              </a:solidFill>
            </a:ln>
            <a:effectLst/>
          </c:spPr>
          <c:invertIfNegative val="0"/>
          <c:dPt>
            <c:idx val="0"/>
            <c:invertIfNegative val="0"/>
            <c:bubble3D val="0"/>
            <c:extLst>
              <c:ext xmlns:c16="http://schemas.microsoft.com/office/drawing/2014/chart" uri="{C3380CC4-5D6E-409C-BE32-E72D297353CC}">
                <c16:uniqueId val="{00000000-C898-40BA-B6B2-CBA0F262FAD7}"/>
              </c:ext>
            </c:extLst>
          </c:dPt>
          <c:dPt>
            <c:idx val="1"/>
            <c:invertIfNegative val="0"/>
            <c:bubble3D val="0"/>
            <c:extLst>
              <c:ext xmlns:c16="http://schemas.microsoft.com/office/drawing/2014/chart" uri="{C3380CC4-5D6E-409C-BE32-E72D297353CC}">
                <c16:uniqueId val="{00000001-C898-40BA-B6B2-CBA0F262FAD7}"/>
              </c:ext>
            </c:extLst>
          </c:dPt>
          <c:dPt>
            <c:idx val="2"/>
            <c:invertIfNegative val="0"/>
            <c:bubble3D val="0"/>
            <c:extLst>
              <c:ext xmlns:c16="http://schemas.microsoft.com/office/drawing/2014/chart" uri="{C3380CC4-5D6E-409C-BE32-E72D297353CC}">
                <c16:uniqueId val="{00000002-C898-40BA-B6B2-CBA0F262FAD7}"/>
              </c:ext>
            </c:extLst>
          </c:dPt>
          <c:dLbls>
            <c:dLbl>
              <c:idx val="0"/>
              <c:delete val="1"/>
              <c:extLst>
                <c:ext xmlns:c15="http://schemas.microsoft.com/office/drawing/2012/chart" uri="{CE6537A1-D6FC-4f65-9D91-7224C49458BB}"/>
                <c:ext xmlns:c16="http://schemas.microsoft.com/office/drawing/2014/chart" uri="{C3380CC4-5D6E-409C-BE32-E72D297353CC}">
                  <c16:uniqueId val="{00000000-C898-40BA-B6B2-CBA0F262FAD7}"/>
                </c:ext>
              </c:extLst>
            </c:dLbl>
            <c:dLbl>
              <c:idx val="1"/>
              <c:delete val="1"/>
              <c:extLst>
                <c:ext xmlns:c15="http://schemas.microsoft.com/office/drawing/2012/chart" uri="{CE6537A1-D6FC-4f65-9D91-7224C49458BB}"/>
                <c:ext xmlns:c16="http://schemas.microsoft.com/office/drawing/2014/chart" uri="{C3380CC4-5D6E-409C-BE32-E72D297353CC}">
                  <c16:uniqueId val="{00000001-C898-40BA-B6B2-CBA0F262FAD7}"/>
                </c:ext>
              </c:extLst>
            </c:dLbl>
            <c:dLbl>
              <c:idx val="2"/>
              <c:tx>
                <c:rich>
                  <a:bodyPr/>
                  <a:lstStyle/>
                  <a:p>
                    <a:fld id="{F301F739-C5FF-44E1-B356-DBC3867C5DBB}" type="VALUE">
                      <a:rPr lang="en-US" sz="1000" b="1"/>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C898-40BA-B6B2-CBA0F262FAD7}"/>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Sheet10!$A$5:$A$8</c:f>
              <c:strCache>
                <c:ptCount val="3"/>
                <c:pt idx="0">
                  <c:v>Entire condo</c:v>
                </c:pt>
                <c:pt idx="1">
                  <c:v>Entire home</c:v>
                </c:pt>
                <c:pt idx="2">
                  <c:v>Entire rental unit</c:v>
                </c:pt>
              </c:strCache>
            </c:strRef>
          </c:cat>
          <c:val>
            <c:numRef>
              <c:f>Sheet10!$B$5:$B$8</c:f>
              <c:numCache>
                <c:formatCode>General</c:formatCode>
                <c:ptCount val="3"/>
                <c:pt idx="0">
                  <c:v>474</c:v>
                </c:pt>
                <c:pt idx="1">
                  <c:v>100</c:v>
                </c:pt>
                <c:pt idx="2">
                  <c:v>1104</c:v>
                </c:pt>
              </c:numCache>
            </c:numRef>
          </c:val>
          <c:extLst>
            <c:ext xmlns:c16="http://schemas.microsoft.com/office/drawing/2014/chart" uri="{C3380CC4-5D6E-409C-BE32-E72D297353CC}">
              <c16:uniqueId val="{00000003-C898-40BA-B6B2-CBA0F262FAD7}"/>
            </c:ext>
          </c:extLst>
        </c:ser>
        <c:ser>
          <c:idx val="1"/>
          <c:order val="1"/>
          <c:tx>
            <c:strRef>
              <c:f>Sheet10!$C$3:$C$4</c:f>
              <c:strCache>
                <c:ptCount val="1"/>
                <c:pt idx="0">
                  <c:v>3</c:v>
                </c:pt>
              </c:strCache>
            </c:strRef>
          </c:tx>
          <c:spPr>
            <a:solidFill>
              <a:srgbClr val="FF7A78"/>
            </a:solidFill>
            <a:ln>
              <a:solidFill>
                <a:srgbClr val="FF7A78"/>
              </a:solidFill>
            </a:ln>
            <a:effectLst/>
          </c:spPr>
          <c:invertIfNegative val="0"/>
          <c:dLbls>
            <c:delete val="1"/>
          </c:dLbls>
          <c:cat>
            <c:strRef>
              <c:f>Sheet10!$A$5:$A$8</c:f>
              <c:strCache>
                <c:ptCount val="3"/>
                <c:pt idx="0">
                  <c:v>Entire condo</c:v>
                </c:pt>
                <c:pt idx="1">
                  <c:v>Entire home</c:v>
                </c:pt>
                <c:pt idx="2">
                  <c:v>Entire rental unit</c:v>
                </c:pt>
              </c:strCache>
            </c:strRef>
          </c:cat>
          <c:val>
            <c:numRef>
              <c:f>Sheet10!$C$5:$C$8</c:f>
              <c:numCache>
                <c:formatCode>General</c:formatCode>
                <c:ptCount val="3"/>
                <c:pt idx="0">
                  <c:v>73</c:v>
                </c:pt>
                <c:pt idx="1">
                  <c:v>33</c:v>
                </c:pt>
                <c:pt idx="2">
                  <c:v>178</c:v>
                </c:pt>
              </c:numCache>
            </c:numRef>
          </c:val>
          <c:extLst>
            <c:ext xmlns:c16="http://schemas.microsoft.com/office/drawing/2014/chart" uri="{C3380CC4-5D6E-409C-BE32-E72D297353CC}">
              <c16:uniqueId val="{00000004-C898-40BA-B6B2-CBA0F262FAD7}"/>
            </c:ext>
          </c:extLst>
        </c:ser>
        <c:ser>
          <c:idx val="2"/>
          <c:order val="2"/>
          <c:tx>
            <c:strRef>
              <c:f>Sheet10!$D$3:$D$4</c:f>
              <c:strCache>
                <c:ptCount val="1"/>
                <c:pt idx="0">
                  <c:v>4</c:v>
                </c:pt>
              </c:strCache>
            </c:strRef>
          </c:tx>
          <c:spPr>
            <a:solidFill>
              <a:schemeClr val="accent3"/>
            </a:solidFill>
            <a:ln>
              <a:noFill/>
            </a:ln>
            <a:effectLst/>
          </c:spPr>
          <c:invertIfNegative val="0"/>
          <c:dLbls>
            <c:delete val="1"/>
          </c:dLbls>
          <c:cat>
            <c:strRef>
              <c:f>Sheet10!$A$5:$A$8</c:f>
              <c:strCache>
                <c:ptCount val="3"/>
                <c:pt idx="0">
                  <c:v>Entire condo</c:v>
                </c:pt>
                <c:pt idx="1">
                  <c:v>Entire home</c:v>
                </c:pt>
                <c:pt idx="2">
                  <c:v>Entire rental unit</c:v>
                </c:pt>
              </c:strCache>
            </c:strRef>
          </c:cat>
          <c:val>
            <c:numRef>
              <c:f>Sheet10!$D$5:$D$8</c:f>
              <c:numCache>
                <c:formatCode>General</c:formatCode>
                <c:ptCount val="3"/>
                <c:pt idx="0">
                  <c:v>308</c:v>
                </c:pt>
                <c:pt idx="1">
                  <c:v>335</c:v>
                </c:pt>
                <c:pt idx="2">
                  <c:v>667</c:v>
                </c:pt>
              </c:numCache>
            </c:numRef>
          </c:val>
          <c:extLst>
            <c:ext xmlns:c16="http://schemas.microsoft.com/office/drawing/2014/chart" uri="{C3380CC4-5D6E-409C-BE32-E72D297353CC}">
              <c16:uniqueId val="{00000005-C898-40BA-B6B2-CBA0F262FAD7}"/>
            </c:ext>
          </c:extLst>
        </c:ser>
        <c:dLbls>
          <c:showLegendKey val="0"/>
          <c:showVal val="1"/>
          <c:showCatName val="0"/>
          <c:showSerName val="0"/>
          <c:showPercent val="0"/>
          <c:showBubbleSize val="0"/>
        </c:dLbls>
        <c:gapWidth val="150"/>
        <c:axId val="282375136"/>
        <c:axId val="282380576"/>
      </c:barChart>
      <c:catAx>
        <c:axId val="282375136"/>
        <c:scaling>
          <c:orientation val="minMax"/>
        </c:scaling>
        <c:delete val="0"/>
        <c:axPos val="b"/>
        <c:title>
          <c:tx>
            <c:rich>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sz="1400" b="1" dirty="0"/>
                  <a:t>Property type</a:t>
                </a:r>
              </a:p>
            </c:rich>
          </c:tx>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2380576"/>
        <c:crosses val="autoZero"/>
        <c:auto val="1"/>
        <c:lblAlgn val="ctr"/>
        <c:lblOffset val="100"/>
        <c:noMultiLvlLbl val="0"/>
      </c:catAx>
      <c:valAx>
        <c:axId val="282380576"/>
        <c:scaling>
          <c:orientation val="minMax"/>
        </c:scaling>
        <c:delete val="0"/>
        <c:axPos val="l"/>
        <c:title>
          <c:tx>
            <c:rich>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r>
                  <a:rPr lang="en-US" sz="1400" b="1" dirty="0"/>
                  <a:t>Number of id</a:t>
                </a:r>
              </a:p>
            </c:rich>
          </c:tx>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23751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outerShdw blurRad="50800" dist="38100" dir="2700000" algn="tl" rotWithShape="0">
        <a:prstClr val="black">
          <a:alpha val="40000"/>
        </a:prstClr>
      </a:outerShdw>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83635179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59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a:extLst>
            <a:ext uri="{FF2B5EF4-FFF2-40B4-BE49-F238E27FC236}">
              <a16:creationId xmlns:a16="http://schemas.microsoft.com/office/drawing/2014/main" id="{8CF43C1E-BCC2-F34A-3A10-4D8D82BC5636}"/>
            </a:ext>
          </a:extLst>
        </p:cNvPr>
        <p:cNvGrpSpPr/>
        <p:nvPr/>
      </p:nvGrpSpPr>
      <p:grpSpPr>
        <a:xfrm>
          <a:off x="0" y="0"/>
          <a:ext cx="0" cy="0"/>
          <a:chOff x="0" y="0"/>
          <a:chExt cx="0" cy="0"/>
        </a:xfrm>
      </p:grpSpPr>
      <p:sp>
        <p:nvSpPr>
          <p:cNvPr id="881" name="Google Shape;881;g54dda1946d_6_322:notes">
            <a:extLst>
              <a:ext uri="{FF2B5EF4-FFF2-40B4-BE49-F238E27FC236}">
                <a16:creationId xmlns:a16="http://schemas.microsoft.com/office/drawing/2014/main" id="{D0E2972B-D842-5D06-9E1A-17F78674C4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54dda1946d_6_322:notes">
            <a:extLst>
              <a:ext uri="{FF2B5EF4-FFF2-40B4-BE49-F238E27FC236}">
                <a16:creationId xmlns:a16="http://schemas.microsoft.com/office/drawing/2014/main" id="{7423B525-9D64-1476-3B5D-16D7ED12FB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985598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7750510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1359814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10329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dirty="0">
              <a:solidFill>
                <a:srgbClr val="595959"/>
              </a:solidFill>
              <a:latin typeface="Anaheim"/>
              <a:ea typeface="Anaheim"/>
              <a:cs typeface="Anaheim"/>
              <a:sym typeface="Anaheim"/>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505014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247920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a:extLst>
            <a:ext uri="{FF2B5EF4-FFF2-40B4-BE49-F238E27FC236}">
              <a16:creationId xmlns:a16="http://schemas.microsoft.com/office/drawing/2014/main" id="{B0FCADCB-588C-D854-42B4-9CE31E266754}"/>
            </a:ext>
          </a:extLst>
        </p:cNvPr>
        <p:cNvGrpSpPr/>
        <p:nvPr/>
      </p:nvGrpSpPr>
      <p:grpSpPr>
        <a:xfrm>
          <a:off x="0" y="0"/>
          <a:ext cx="0" cy="0"/>
          <a:chOff x="0" y="0"/>
          <a:chExt cx="0" cy="0"/>
        </a:xfrm>
      </p:grpSpPr>
      <p:sp>
        <p:nvSpPr>
          <p:cNvPr id="1255" name="Google Shape;1255;g1e71a4a866a_0_8:notes">
            <a:extLst>
              <a:ext uri="{FF2B5EF4-FFF2-40B4-BE49-F238E27FC236}">
                <a16:creationId xmlns:a16="http://schemas.microsoft.com/office/drawing/2014/main" id="{679A6FDD-5383-470E-E659-F351333D3E1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1e71a4a866a_0_8:notes">
            <a:extLst>
              <a:ext uri="{FF2B5EF4-FFF2-40B4-BE49-F238E27FC236}">
                <a16:creationId xmlns:a16="http://schemas.microsoft.com/office/drawing/2014/main" id="{1C770525-AEE5-339C-016A-B5B30A9E43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07194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362C9BF3-D268-8199-67D5-95802272E2F9}"/>
            </a:ext>
          </a:extLst>
        </p:cNvPr>
        <p:cNvGrpSpPr/>
        <p:nvPr/>
      </p:nvGrpSpPr>
      <p:grpSpPr>
        <a:xfrm>
          <a:off x="0" y="0"/>
          <a:ext cx="0" cy="0"/>
          <a:chOff x="0" y="0"/>
          <a:chExt cx="0" cy="0"/>
        </a:xfrm>
      </p:grpSpPr>
      <p:sp>
        <p:nvSpPr>
          <p:cNvPr id="773" name="Google Shape;773;g14072739ea5_12_0:notes">
            <a:extLst>
              <a:ext uri="{FF2B5EF4-FFF2-40B4-BE49-F238E27FC236}">
                <a16:creationId xmlns:a16="http://schemas.microsoft.com/office/drawing/2014/main" id="{8A0474B6-6D0C-16E2-D7FA-F1BAF175D43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4072739ea5_12_0:notes">
            <a:extLst>
              <a:ext uri="{FF2B5EF4-FFF2-40B4-BE49-F238E27FC236}">
                <a16:creationId xmlns:a16="http://schemas.microsoft.com/office/drawing/2014/main" id="{CD86D167-5F62-CEE7-6F01-8C653B87CA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32235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a:extLst>
            <a:ext uri="{FF2B5EF4-FFF2-40B4-BE49-F238E27FC236}">
              <a16:creationId xmlns:a16="http://schemas.microsoft.com/office/drawing/2014/main" id="{77447F82-E61A-1306-9990-6EB09CFA8DF7}"/>
            </a:ext>
          </a:extLst>
        </p:cNvPr>
        <p:cNvGrpSpPr/>
        <p:nvPr/>
      </p:nvGrpSpPr>
      <p:grpSpPr>
        <a:xfrm>
          <a:off x="0" y="0"/>
          <a:ext cx="0" cy="0"/>
          <a:chOff x="0" y="0"/>
          <a:chExt cx="0" cy="0"/>
        </a:xfrm>
      </p:grpSpPr>
      <p:sp>
        <p:nvSpPr>
          <p:cNvPr id="773" name="Google Shape;773;g14072739ea5_12_0:notes">
            <a:extLst>
              <a:ext uri="{FF2B5EF4-FFF2-40B4-BE49-F238E27FC236}">
                <a16:creationId xmlns:a16="http://schemas.microsoft.com/office/drawing/2014/main" id="{A8429B65-00E6-1D27-1360-79FB71F9F2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4072739ea5_12_0:notes">
            <a:extLst>
              <a:ext uri="{FF2B5EF4-FFF2-40B4-BE49-F238E27FC236}">
                <a16:creationId xmlns:a16="http://schemas.microsoft.com/office/drawing/2014/main" id="{E8BFD925-A20F-C485-4911-823D2A4236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03451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551857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148542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a:extLst>
            <a:ext uri="{FF2B5EF4-FFF2-40B4-BE49-F238E27FC236}">
              <a16:creationId xmlns:a16="http://schemas.microsoft.com/office/drawing/2014/main" id="{F5A2D5EC-71CC-B442-B5F7-ACC62DCE8699}"/>
            </a:ext>
          </a:extLst>
        </p:cNvPr>
        <p:cNvGrpSpPr/>
        <p:nvPr/>
      </p:nvGrpSpPr>
      <p:grpSpPr>
        <a:xfrm>
          <a:off x="0" y="0"/>
          <a:ext cx="0" cy="0"/>
          <a:chOff x="0" y="0"/>
          <a:chExt cx="0" cy="0"/>
        </a:xfrm>
      </p:grpSpPr>
      <p:sp>
        <p:nvSpPr>
          <p:cNvPr id="881" name="Google Shape;881;g54dda1946d_6_322:notes">
            <a:extLst>
              <a:ext uri="{FF2B5EF4-FFF2-40B4-BE49-F238E27FC236}">
                <a16:creationId xmlns:a16="http://schemas.microsoft.com/office/drawing/2014/main" id="{0F183A56-A95A-59BC-A5CC-5CE35BC8DA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54dda1946d_6_322:notes">
            <a:extLst>
              <a:ext uri="{FF2B5EF4-FFF2-40B4-BE49-F238E27FC236}">
                <a16:creationId xmlns:a16="http://schemas.microsoft.com/office/drawing/2014/main" id="{0CBC01F7-0D05-D2DD-7D6D-4CFA1671F4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757030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644614" y="-2747525"/>
            <a:ext cx="12278718" cy="10475804"/>
            <a:chOff x="-1644614" y="-2747525"/>
            <a:chExt cx="12278718" cy="10475804"/>
          </a:xfrm>
        </p:grpSpPr>
        <p:sp>
          <p:nvSpPr>
            <p:cNvPr id="10" name="Google Shape;10;p2"/>
            <p:cNvSpPr/>
            <p:nvPr/>
          </p:nvSpPr>
          <p:spPr>
            <a:xfrm rot="-2526399">
              <a:off x="5593085" y="3029310"/>
              <a:ext cx="4356710" cy="3718191"/>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1" name="Google Shape;11;p2"/>
            <p:cNvSpPr/>
            <p:nvPr/>
          </p:nvSpPr>
          <p:spPr>
            <a:xfrm rot="7128784">
              <a:off x="8363688" y="1001192"/>
              <a:ext cx="1703625" cy="1100471"/>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2" name="Google Shape;12;p2"/>
            <p:cNvSpPr/>
            <p:nvPr/>
          </p:nvSpPr>
          <p:spPr>
            <a:xfrm rot="1490198">
              <a:off x="-1039429" y="-1920903"/>
              <a:ext cx="4803426" cy="3939324"/>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
        <p:nvSpPr>
          <p:cNvPr id="13" name="Google Shape;13;p2"/>
          <p:cNvSpPr txBox="1">
            <a:spLocks noGrp="1"/>
          </p:cNvSpPr>
          <p:nvPr>
            <p:ph type="ctrTitle"/>
          </p:nvPr>
        </p:nvSpPr>
        <p:spPr>
          <a:xfrm>
            <a:off x="713225" y="2634850"/>
            <a:ext cx="3862500" cy="13851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Clr>
                <a:srgbClr val="191919"/>
              </a:buClr>
              <a:buSzPts val="5200"/>
              <a:buNone/>
              <a:defRPr sz="7000" b="0">
                <a:latin typeface="Baloo 2 ExtraBold"/>
                <a:ea typeface="Baloo 2 ExtraBold"/>
                <a:cs typeface="Baloo 2 ExtraBold"/>
                <a:sym typeface="Baloo 2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713225" y="3970798"/>
            <a:ext cx="3862500" cy="405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871075" y="2969400"/>
            <a:ext cx="4559700" cy="13035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SzPts val="3600"/>
              <a:buNone/>
              <a:defRPr sz="4100" b="0">
                <a:latin typeface="Baloo 2 ExtraBold"/>
                <a:ea typeface="Baloo 2 ExtraBold"/>
                <a:cs typeface="Baloo 2 ExtraBold"/>
                <a:sym typeface="Baloo 2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871075" y="2425725"/>
            <a:ext cx="996900" cy="7011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400" b="0">
                <a:solidFill>
                  <a:schemeClr val="lt1"/>
                </a:solidFill>
                <a:latin typeface="Baloo 2 ExtraBold"/>
                <a:ea typeface="Baloo 2 ExtraBold"/>
                <a:cs typeface="Baloo 2 ExtraBold"/>
                <a:sym typeface="Baloo 2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a:spLocks noGrp="1"/>
          </p:cNvSpPr>
          <p:nvPr>
            <p:ph type="subTitle" idx="1"/>
          </p:nvPr>
        </p:nvSpPr>
        <p:spPr>
          <a:xfrm>
            <a:off x="3871075" y="4229000"/>
            <a:ext cx="45597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DM Sans"/>
                <a:ea typeface="DM Sans"/>
                <a:cs typeface="DM Sans"/>
                <a:sym typeface="DM Sa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 name="Google Shape;19;p3"/>
          <p:cNvGrpSpPr/>
          <p:nvPr/>
        </p:nvGrpSpPr>
        <p:grpSpPr>
          <a:xfrm>
            <a:off x="-3162649" y="-2703928"/>
            <a:ext cx="13165613" cy="11244425"/>
            <a:chOff x="-3162649" y="-2703928"/>
            <a:chExt cx="13165613" cy="11244425"/>
          </a:xfrm>
        </p:grpSpPr>
        <p:sp>
          <p:nvSpPr>
            <p:cNvPr id="20" name="Google Shape;20;p3"/>
            <p:cNvSpPr/>
            <p:nvPr/>
          </p:nvSpPr>
          <p:spPr>
            <a:xfrm rot="-8306489">
              <a:off x="6127382" y="-111989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 name="Google Shape;21;p3"/>
            <p:cNvSpPr/>
            <p:nvPr/>
          </p:nvSpPr>
          <p:spPr>
            <a:xfrm rot="-2526298">
              <a:off x="-1178945" y="-19804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 name="Google Shape;22;p3"/>
            <p:cNvSpPr/>
            <p:nvPr/>
          </p:nvSpPr>
          <p:spPr>
            <a:xfrm rot="7128936">
              <a:off x="-2814439" y="30148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7"/>
        <p:cNvGrpSpPr/>
        <p:nvPr/>
      </p:nvGrpSpPr>
      <p:grpSpPr>
        <a:xfrm>
          <a:off x="0" y="0"/>
          <a:ext cx="0" cy="0"/>
          <a:chOff x="0" y="0"/>
          <a:chExt cx="0" cy="0"/>
        </a:xfrm>
      </p:grpSpPr>
      <p:sp>
        <p:nvSpPr>
          <p:cNvPr id="128" name="Google Shape;128;p7"/>
          <p:cNvSpPr txBox="1">
            <a:spLocks noGrp="1"/>
          </p:cNvSpPr>
          <p:nvPr>
            <p:ph type="title"/>
          </p:nvPr>
        </p:nvSpPr>
        <p:spPr>
          <a:xfrm>
            <a:off x="720000" y="445025"/>
            <a:ext cx="4360200" cy="1013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9" name="Google Shape;129;p7"/>
          <p:cNvSpPr txBox="1">
            <a:spLocks noGrp="1"/>
          </p:cNvSpPr>
          <p:nvPr>
            <p:ph type="subTitle" idx="1"/>
          </p:nvPr>
        </p:nvSpPr>
        <p:spPr>
          <a:xfrm>
            <a:off x="720000" y="1700300"/>
            <a:ext cx="4360200" cy="2903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30" name="Google Shape;130;p7"/>
          <p:cNvSpPr>
            <a:spLocks noGrp="1"/>
          </p:cNvSpPr>
          <p:nvPr>
            <p:ph type="pic" idx="2"/>
          </p:nvPr>
        </p:nvSpPr>
        <p:spPr>
          <a:xfrm>
            <a:off x="5287787" y="1164750"/>
            <a:ext cx="2702100" cy="3145200"/>
          </a:xfrm>
          <a:prstGeom prst="roundRect">
            <a:avLst>
              <a:gd name="adj" fmla="val 16667"/>
            </a:avLst>
          </a:prstGeom>
          <a:noFill/>
          <a:ln>
            <a:noFill/>
          </a:ln>
        </p:spPr>
      </p:sp>
      <p:grpSp>
        <p:nvGrpSpPr>
          <p:cNvPr id="131" name="Google Shape;131;p7"/>
          <p:cNvGrpSpPr/>
          <p:nvPr/>
        </p:nvGrpSpPr>
        <p:grpSpPr>
          <a:xfrm>
            <a:off x="-1074892" y="-1954336"/>
            <a:ext cx="11396924" cy="8184515"/>
            <a:chOff x="-1074892" y="-1954336"/>
            <a:chExt cx="11396924" cy="8184515"/>
          </a:xfrm>
        </p:grpSpPr>
        <p:sp>
          <p:nvSpPr>
            <p:cNvPr id="132" name="Google Shape;132;p7"/>
            <p:cNvSpPr/>
            <p:nvPr/>
          </p:nvSpPr>
          <p:spPr>
            <a:xfrm rot="-9487761">
              <a:off x="6881307" y="-146472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3" name="Google Shape;133;p7"/>
            <p:cNvSpPr/>
            <p:nvPr/>
          </p:nvSpPr>
          <p:spPr>
            <a:xfrm rot="-9880295" flipH="1">
              <a:off x="-871076" y="41209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134" name="Google Shape;134;p7"/>
          <p:cNvGrpSpPr/>
          <p:nvPr/>
        </p:nvGrpSpPr>
        <p:grpSpPr>
          <a:xfrm>
            <a:off x="7702991" y="236579"/>
            <a:ext cx="1713523" cy="1256858"/>
            <a:chOff x="7702991" y="236579"/>
            <a:chExt cx="1713523" cy="1256858"/>
          </a:xfrm>
        </p:grpSpPr>
        <p:grpSp>
          <p:nvGrpSpPr>
            <p:cNvPr id="135" name="Google Shape;135;p7"/>
            <p:cNvGrpSpPr/>
            <p:nvPr/>
          </p:nvGrpSpPr>
          <p:grpSpPr>
            <a:xfrm>
              <a:off x="7702991" y="236579"/>
              <a:ext cx="428274" cy="605851"/>
              <a:chOff x="6000261" y="1225220"/>
              <a:chExt cx="627600" cy="887824"/>
            </a:xfrm>
          </p:grpSpPr>
          <p:sp>
            <p:nvSpPr>
              <p:cNvPr id="136" name="Google Shape;136;p7"/>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7" name="Google Shape;137;p7"/>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8" name="Google Shape;138;p7"/>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9" name="Google Shape;139;p7"/>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0" name="Google Shape;140;p7"/>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1" name="Google Shape;141;p7"/>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2" name="Google Shape;142;p7"/>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3" name="Google Shape;143;p7"/>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4" name="Google Shape;144;p7"/>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5" name="Google Shape;145;p7"/>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6" name="Google Shape;146;p7"/>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7" name="Google Shape;147;p7"/>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8" name="Google Shape;148;p7"/>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149" name="Google Shape;149;p7"/>
            <p:cNvGrpSpPr/>
            <p:nvPr/>
          </p:nvGrpSpPr>
          <p:grpSpPr>
            <a:xfrm rot="-2376894">
              <a:off x="8771628" y="712393"/>
              <a:ext cx="471966" cy="712375"/>
              <a:chOff x="2047101" y="2145599"/>
              <a:chExt cx="407553" cy="615151"/>
            </a:xfrm>
          </p:grpSpPr>
          <p:sp>
            <p:nvSpPr>
              <p:cNvPr id="150" name="Google Shape;150;p7"/>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51" name="Google Shape;151;p7"/>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52" name="Google Shape;152;p7"/>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53" name="Google Shape;153;p7"/>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54" name="Google Shape;154;p7"/>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55" name="Google Shape;155;p7"/>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56" name="Google Shape;156;p7"/>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57" name="Google Shape;157;p7"/>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58" name="Google Shape;158;p7"/>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59" name="Google Shape;159;p7"/>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60" name="Google Shape;160;p7"/>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61" name="Google Shape;161;p7"/>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62" name="Google Shape;162;p7"/>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63" name="Google Shape;163;p7"/>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64" name="Google Shape;164;p7"/>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65" name="Google Shape;165;p7"/>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66" name="Google Shape;166;p7"/>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67" name="Google Shape;167;p7"/>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68" name="Google Shape;168;p7"/>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69" name="Google Shape;169;p7"/>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0" name="Google Shape;170;p7"/>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1" name="Google Shape;171;p7"/>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2" name="Google Shape;172;p7"/>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3" name="Google Shape;173;p7"/>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4" name="Google Shape;174;p7"/>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5" name="Google Shape;175;p7"/>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6" name="Google Shape;176;p7"/>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7" name="Google Shape;177;p7"/>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8" name="Google Shape;178;p7"/>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9" name="Google Shape;179;p7"/>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grpSp>
        <p:nvGrpSpPr>
          <p:cNvPr id="180" name="Google Shape;180;p7"/>
          <p:cNvGrpSpPr/>
          <p:nvPr/>
        </p:nvGrpSpPr>
        <p:grpSpPr>
          <a:xfrm>
            <a:off x="90252" y="352520"/>
            <a:ext cx="8548512" cy="4482580"/>
            <a:chOff x="90252" y="352520"/>
            <a:chExt cx="8548512" cy="4482580"/>
          </a:xfrm>
        </p:grpSpPr>
        <p:sp>
          <p:nvSpPr>
            <p:cNvPr id="181" name="Google Shape;181;p7"/>
            <p:cNvSpPr/>
            <p:nvPr/>
          </p:nvSpPr>
          <p:spPr>
            <a:xfrm>
              <a:off x="8312089" y="3525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2" name="Google Shape;182;p7"/>
            <p:cNvSpPr/>
            <p:nvPr/>
          </p:nvSpPr>
          <p:spPr>
            <a:xfrm>
              <a:off x="90252" y="4043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3" name="Google Shape;183;p7"/>
            <p:cNvSpPr/>
            <p:nvPr/>
          </p:nvSpPr>
          <p:spPr>
            <a:xfrm>
              <a:off x="416925" y="46529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0"/>
        <p:cNvGrpSpPr/>
        <p:nvPr/>
      </p:nvGrpSpPr>
      <p:grpSpPr>
        <a:xfrm>
          <a:off x="0" y="0"/>
          <a:ext cx="0" cy="0"/>
          <a:chOff x="0" y="0"/>
          <a:chExt cx="0" cy="0"/>
        </a:xfrm>
      </p:grpSpPr>
      <p:sp>
        <p:nvSpPr>
          <p:cNvPr id="191" name="Google Shape;191;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9"/>
          <p:cNvSpPr txBox="1">
            <a:spLocks noGrp="1"/>
          </p:cNvSpPr>
          <p:nvPr>
            <p:ph type="subTitle" idx="1"/>
          </p:nvPr>
        </p:nvSpPr>
        <p:spPr>
          <a:xfrm>
            <a:off x="4731475" y="1538600"/>
            <a:ext cx="3699300" cy="27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9"/>
          <p:cNvSpPr txBox="1">
            <a:spLocks noGrp="1"/>
          </p:cNvSpPr>
          <p:nvPr>
            <p:ph type="subTitle" idx="2"/>
          </p:nvPr>
        </p:nvSpPr>
        <p:spPr>
          <a:xfrm>
            <a:off x="872400" y="1538600"/>
            <a:ext cx="3699300" cy="27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4" name="Google Shape;194;p9"/>
          <p:cNvGrpSpPr/>
          <p:nvPr/>
        </p:nvGrpSpPr>
        <p:grpSpPr>
          <a:xfrm>
            <a:off x="-1003990" y="-1494873"/>
            <a:ext cx="12202257" cy="9246220"/>
            <a:chOff x="-1003990" y="-1494873"/>
            <a:chExt cx="12202257" cy="9246220"/>
          </a:xfrm>
        </p:grpSpPr>
        <p:sp>
          <p:nvSpPr>
            <p:cNvPr id="195" name="Google Shape;195;p9"/>
            <p:cNvSpPr/>
            <p:nvPr/>
          </p:nvSpPr>
          <p:spPr>
            <a:xfrm rot="-1862678">
              <a:off x="6571680" y="3713484"/>
              <a:ext cx="4091079" cy="321307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6" name="Google Shape;196;p9"/>
            <p:cNvSpPr/>
            <p:nvPr/>
          </p:nvSpPr>
          <p:spPr>
            <a:xfrm rot="-3988337" flipH="1">
              <a:off x="-833999" y="-1017772"/>
              <a:ext cx="2249730" cy="1845020"/>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197" name="Google Shape;197;p9"/>
          <p:cNvGrpSpPr/>
          <p:nvPr/>
        </p:nvGrpSpPr>
        <p:grpSpPr>
          <a:xfrm>
            <a:off x="7726686" y="3223087"/>
            <a:ext cx="1740094" cy="1817570"/>
            <a:chOff x="7726686" y="3223087"/>
            <a:chExt cx="1740094" cy="1817570"/>
          </a:xfrm>
        </p:grpSpPr>
        <p:grpSp>
          <p:nvGrpSpPr>
            <p:cNvPr id="198" name="Google Shape;198;p9"/>
            <p:cNvGrpSpPr/>
            <p:nvPr/>
          </p:nvGrpSpPr>
          <p:grpSpPr>
            <a:xfrm>
              <a:off x="8790410" y="3223087"/>
              <a:ext cx="676370" cy="1142272"/>
              <a:chOff x="2757910" y="1240337"/>
              <a:chExt cx="676370" cy="1142272"/>
            </a:xfrm>
          </p:grpSpPr>
          <p:sp>
            <p:nvSpPr>
              <p:cNvPr id="199" name="Google Shape;199;p9"/>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0" name="Google Shape;200;p9"/>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1" name="Google Shape;201;p9"/>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2" name="Google Shape;202;p9"/>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3" name="Google Shape;203;p9"/>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4" name="Google Shape;204;p9"/>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5" name="Google Shape;205;p9"/>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6" name="Google Shape;206;p9"/>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207" name="Google Shape;207;p9"/>
            <p:cNvGrpSpPr/>
            <p:nvPr/>
          </p:nvGrpSpPr>
          <p:grpSpPr>
            <a:xfrm>
              <a:off x="7726686" y="4365344"/>
              <a:ext cx="959226" cy="675313"/>
              <a:chOff x="3622711" y="1331469"/>
              <a:chExt cx="959226" cy="675313"/>
            </a:xfrm>
          </p:grpSpPr>
          <p:sp>
            <p:nvSpPr>
              <p:cNvPr id="208" name="Google Shape;208;p9"/>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9" name="Google Shape;209;p9"/>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0" name="Google Shape;210;p9"/>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1" name="Google Shape;211;p9"/>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2" name="Google Shape;212;p9"/>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3" name="Google Shape;213;p9"/>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4" name="Google Shape;214;p9"/>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5" name="Google Shape;215;p9"/>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6" name="Google Shape;216;p9"/>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7" name="Google Shape;217;p9"/>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8" name="Google Shape;218;p9"/>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19" name="Google Shape;219;p9"/>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0" name="Google Shape;220;p9"/>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1" name="Google Shape;221;p9"/>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2" name="Google Shape;222;p9"/>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grpSp>
        <p:nvGrpSpPr>
          <p:cNvPr id="223" name="Google Shape;223;p9"/>
          <p:cNvGrpSpPr/>
          <p:nvPr/>
        </p:nvGrpSpPr>
        <p:grpSpPr>
          <a:xfrm>
            <a:off x="184075" y="23395"/>
            <a:ext cx="8461726" cy="4179175"/>
            <a:chOff x="184075" y="23395"/>
            <a:chExt cx="8461726" cy="4179175"/>
          </a:xfrm>
        </p:grpSpPr>
        <p:sp>
          <p:nvSpPr>
            <p:cNvPr id="224" name="Google Shape;224;p9"/>
            <p:cNvSpPr/>
            <p:nvPr/>
          </p:nvSpPr>
          <p:spPr>
            <a:xfrm>
              <a:off x="8319127" y="3880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5" name="Google Shape;225;p9"/>
            <p:cNvSpPr/>
            <p:nvPr/>
          </p:nvSpPr>
          <p:spPr>
            <a:xfrm>
              <a:off x="614752" y="233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26" name="Google Shape;226;p9"/>
            <p:cNvSpPr/>
            <p:nvPr/>
          </p:nvSpPr>
          <p:spPr>
            <a:xfrm>
              <a:off x="184075" y="4921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8"/>
        <p:cNvGrpSpPr/>
        <p:nvPr/>
      </p:nvGrpSpPr>
      <p:grpSpPr>
        <a:xfrm>
          <a:off x="0" y="0"/>
          <a:ext cx="0" cy="0"/>
          <a:chOff x="0" y="0"/>
          <a:chExt cx="0" cy="0"/>
        </a:xfrm>
      </p:grpSpPr>
      <p:grpSp>
        <p:nvGrpSpPr>
          <p:cNvPr id="239" name="Google Shape;239;p13"/>
          <p:cNvGrpSpPr/>
          <p:nvPr/>
        </p:nvGrpSpPr>
        <p:grpSpPr>
          <a:xfrm>
            <a:off x="-1203996" y="-1273080"/>
            <a:ext cx="11972579" cy="8563690"/>
            <a:chOff x="-1203996" y="-1273080"/>
            <a:chExt cx="11972579" cy="8563690"/>
          </a:xfrm>
        </p:grpSpPr>
        <p:sp>
          <p:nvSpPr>
            <p:cNvPr id="240" name="Google Shape;240;p13"/>
            <p:cNvSpPr/>
            <p:nvPr/>
          </p:nvSpPr>
          <p:spPr>
            <a:xfrm rot="-6823997">
              <a:off x="7481480" y="4165470"/>
              <a:ext cx="3098928" cy="2433855"/>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41" name="Google Shape;241;p13"/>
            <p:cNvSpPr/>
            <p:nvPr/>
          </p:nvSpPr>
          <p:spPr>
            <a:xfrm rot="-3948904" flipH="1">
              <a:off x="-1026291" y="-790996"/>
              <a:ext cx="2252181" cy="1847030"/>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
        <p:nvSpPr>
          <p:cNvPr id="242" name="Google Shape;24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3" name="Google Shape;243;p13"/>
          <p:cNvSpPr txBox="1">
            <a:spLocks noGrp="1"/>
          </p:cNvSpPr>
          <p:nvPr>
            <p:ph type="subTitle" idx="1"/>
          </p:nvPr>
        </p:nvSpPr>
        <p:spPr>
          <a:xfrm>
            <a:off x="882150" y="2858089"/>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4" name="Google Shape;244;p13"/>
          <p:cNvSpPr txBox="1">
            <a:spLocks noGrp="1"/>
          </p:cNvSpPr>
          <p:nvPr>
            <p:ph type="subTitle" idx="2"/>
          </p:nvPr>
        </p:nvSpPr>
        <p:spPr>
          <a:xfrm>
            <a:off x="3393754" y="2858089"/>
            <a:ext cx="23565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5" name="Google Shape;245;p13"/>
          <p:cNvSpPr txBox="1">
            <a:spLocks noGrp="1"/>
          </p:cNvSpPr>
          <p:nvPr>
            <p:ph type="subTitle" idx="3"/>
          </p:nvPr>
        </p:nvSpPr>
        <p:spPr>
          <a:xfrm>
            <a:off x="5902646" y="2858087"/>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13"/>
          <p:cNvSpPr txBox="1">
            <a:spLocks noGrp="1"/>
          </p:cNvSpPr>
          <p:nvPr>
            <p:ph type="subTitle" idx="4"/>
          </p:nvPr>
        </p:nvSpPr>
        <p:spPr>
          <a:xfrm>
            <a:off x="882150"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7" name="Google Shape;247;p13"/>
          <p:cNvSpPr txBox="1">
            <a:spLocks noGrp="1"/>
          </p:cNvSpPr>
          <p:nvPr>
            <p:ph type="subTitle" idx="5"/>
          </p:nvPr>
        </p:nvSpPr>
        <p:spPr>
          <a:xfrm>
            <a:off x="3393757"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8" name="Google Shape;248;p13"/>
          <p:cNvSpPr txBox="1">
            <a:spLocks noGrp="1"/>
          </p:cNvSpPr>
          <p:nvPr>
            <p:ph type="subTitle" idx="6"/>
          </p:nvPr>
        </p:nvSpPr>
        <p:spPr>
          <a:xfrm>
            <a:off x="5902639"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249" name="Google Shape;249;p13"/>
          <p:cNvGrpSpPr/>
          <p:nvPr/>
        </p:nvGrpSpPr>
        <p:grpSpPr>
          <a:xfrm>
            <a:off x="7469359" y="4220679"/>
            <a:ext cx="1246094" cy="1192058"/>
            <a:chOff x="7469359" y="4220679"/>
            <a:chExt cx="1246094" cy="1192058"/>
          </a:xfrm>
        </p:grpSpPr>
        <p:grpSp>
          <p:nvGrpSpPr>
            <p:cNvPr id="250" name="Google Shape;250;p13"/>
            <p:cNvGrpSpPr/>
            <p:nvPr/>
          </p:nvGrpSpPr>
          <p:grpSpPr>
            <a:xfrm>
              <a:off x="8287178" y="4220679"/>
              <a:ext cx="428274" cy="605851"/>
              <a:chOff x="6000261" y="1225220"/>
              <a:chExt cx="627600" cy="887824"/>
            </a:xfrm>
          </p:grpSpPr>
          <p:sp>
            <p:nvSpPr>
              <p:cNvPr id="251" name="Google Shape;251;p1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2" name="Google Shape;252;p1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3" name="Google Shape;253;p1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4" name="Google Shape;254;p1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5" name="Google Shape;255;p1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6" name="Google Shape;256;p1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7" name="Google Shape;257;p1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8" name="Google Shape;258;p1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59" name="Google Shape;259;p1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0" name="Google Shape;260;p1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1" name="Google Shape;261;p1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2" name="Google Shape;262;p1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3" name="Google Shape;263;p1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264" name="Google Shape;264;p13"/>
            <p:cNvGrpSpPr/>
            <p:nvPr/>
          </p:nvGrpSpPr>
          <p:grpSpPr>
            <a:xfrm rot="-2376894">
              <a:off x="7642278" y="4631693"/>
              <a:ext cx="471966" cy="712375"/>
              <a:chOff x="2047101" y="2145599"/>
              <a:chExt cx="407553" cy="615151"/>
            </a:xfrm>
          </p:grpSpPr>
          <p:sp>
            <p:nvSpPr>
              <p:cNvPr id="265" name="Google Shape;265;p1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6" name="Google Shape;266;p1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7" name="Google Shape;267;p1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8" name="Google Shape;268;p1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69" name="Google Shape;269;p1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0" name="Google Shape;270;p1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1" name="Google Shape;271;p1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2" name="Google Shape;272;p1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3" name="Google Shape;273;p1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4" name="Google Shape;274;p1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5" name="Google Shape;275;p1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6" name="Google Shape;276;p1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7" name="Google Shape;277;p1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8" name="Google Shape;278;p1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79" name="Google Shape;279;p1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0" name="Google Shape;280;p1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1" name="Google Shape;281;p1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2" name="Google Shape;282;p1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3" name="Google Shape;283;p1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4" name="Google Shape;284;p1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5" name="Google Shape;285;p1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6" name="Google Shape;286;p1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7" name="Google Shape;287;p1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8" name="Google Shape;288;p1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89" name="Google Shape;289;p1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0" name="Google Shape;290;p1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1" name="Google Shape;291;p1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2" name="Google Shape;292;p1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3" name="Google Shape;293;p1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4" name="Google Shape;294;p1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grpSp>
        <p:nvGrpSpPr>
          <p:cNvPr id="295" name="Google Shape;295;p13"/>
          <p:cNvGrpSpPr/>
          <p:nvPr/>
        </p:nvGrpSpPr>
        <p:grpSpPr>
          <a:xfrm>
            <a:off x="161952" y="170375"/>
            <a:ext cx="8831737" cy="3874120"/>
            <a:chOff x="161952" y="170375"/>
            <a:chExt cx="8831737" cy="3874120"/>
          </a:xfrm>
        </p:grpSpPr>
        <p:sp>
          <p:nvSpPr>
            <p:cNvPr id="296" name="Google Shape;296;p13"/>
            <p:cNvSpPr/>
            <p:nvPr/>
          </p:nvSpPr>
          <p:spPr>
            <a:xfrm>
              <a:off x="8667014" y="3722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7" name="Google Shape;297;p13"/>
            <p:cNvSpPr/>
            <p:nvPr/>
          </p:nvSpPr>
          <p:spPr>
            <a:xfrm>
              <a:off x="161952" y="7759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98" name="Google Shape;298;p13"/>
            <p:cNvSpPr/>
            <p:nvPr/>
          </p:nvSpPr>
          <p:spPr>
            <a:xfrm>
              <a:off x="396450" y="170375"/>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99"/>
        <p:cNvGrpSpPr/>
        <p:nvPr/>
      </p:nvGrpSpPr>
      <p:grpSpPr>
        <a:xfrm>
          <a:off x="0" y="0"/>
          <a:ext cx="0" cy="0"/>
          <a:chOff x="0" y="0"/>
          <a:chExt cx="0" cy="0"/>
        </a:xfrm>
      </p:grpSpPr>
      <p:sp>
        <p:nvSpPr>
          <p:cNvPr id="300" name="Google Shape;30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1" name="Google Shape;301;p14"/>
          <p:cNvSpPr txBox="1">
            <a:spLocks noGrp="1"/>
          </p:cNvSpPr>
          <p:nvPr>
            <p:ph type="subTitle" idx="1"/>
          </p:nvPr>
        </p:nvSpPr>
        <p:spPr>
          <a:xfrm>
            <a:off x="15243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14"/>
          <p:cNvSpPr txBox="1">
            <a:spLocks noGrp="1"/>
          </p:cNvSpPr>
          <p:nvPr>
            <p:ph type="subTitle" idx="2"/>
          </p:nvPr>
        </p:nvSpPr>
        <p:spPr>
          <a:xfrm>
            <a:off x="54190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14"/>
          <p:cNvSpPr txBox="1">
            <a:spLocks noGrp="1"/>
          </p:cNvSpPr>
          <p:nvPr>
            <p:ph type="subTitle" idx="3"/>
          </p:nvPr>
        </p:nvSpPr>
        <p:spPr>
          <a:xfrm>
            <a:off x="15243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14"/>
          <p:cNvSpPr txBox="1">
            <a:spLocks noGrp="1"/>
          </p:cNvSpPr>
          <p:nvPr>
            <p:ph type="subTitle" idx="4"/>
          </p:nvPr>
        </p:nvSpPr>
        <p:spPr>
          <a:xfrm>
            <a:off x="54190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14"/>
          <p:cNvSpPr txBox="1">
            <a:spLocks noGrp="1"/>
          </p:cNvSpPr>
          <p:nvPr>
            <p:ph type="title" idx="5" hasCustomPrompt="1"/>
          </p:nvPr>
        </p:nvSpPr>
        <p:spPr>
          <a:xfrm>
            <a:off x="859275" y="1424275"/>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6" name="Google Shape;306;p14"/>
          <p:cNvSpPr txBox="1">
            <a:spLocks noGrp="1"/>
          </p:cNvSpPr>
          <p:nvPr>
            <p:ph type="title" idx="6" hasCustomPrompt="1"/>
          </p:nvPr>
        </p:nvSpPr>
        <p:spPr>
          <a:xfrm>
            <a:off x="859275" y="3080674"/>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4"/>
          <p:cNvSpPr txBox="1">
            <a:spLocks noGrp="1"/>
          </p:cNvSpPr>
          <p:nvPr>
            <p:ph type="title" idx="7" hasCustomPrompt="1"/>
          </p:nvPr>
        </p:nvSpPr>
        <p:spPr>
          <a:xfrm>
            <a:off x="4753977" y="1424275"/>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4"/>
          <p:cNvSpPr txBox="1">
            <a:spLocks noGrp="1"/>
          </p:cNvSpPr>
          <p:nvPr>
            <p:ph type="title" idx="8" hasCustomPrompt="1"/>
          </p:nvPr>
        </p:nvSpPr>
        <p:spPr>
          <a:xfrm>
            <a:off x="4753977" y="3080674"/>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9" name="Google Shape;309;p14"/>
          <p:cNvSpPr txBox="1">
            <a:spLocks noGrp="1"/>
          </p:cNvSpPr>
          <p:nvPr>
            <p:ph type="subTitle" idx="9"/>
          </p:nvPr>
        </p:nvSpPr>
        <p:spPr>
          <a:xfrm>
            <a:off x="15243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0" name="Google Shape;310;p14"/>
          <p:cNvSpPr txBox="1">
            <a:spLocks noGrp="1"/>
          </p:cNvSpPr>
          <p:nvPr>
            <p:ph type="subTitle" idx="13"/>
          </p:nvPr>
        </p:nvSpPr>
        <p:spPr>
          <a:xfrm>
            <a:off x="54190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1" name="Google Shape;311;p14"/>
          <p:cNvSpPr txBox="1">
            <a:spLocks noGrp="1"/>
          </p:cNvSpPr>
          <p:nvPr>
            <p:ph type="subTitle" idx="14"/>
          </p:nvPr>
        </p:nvSpPr>
        <p:spPr>
          <a:xfrm>
            <a:off x="15243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2" name="Google Shape;312;p14"/>
          <p:cNvSpPr txBox="1">
            <a:spLocks noGrp="1"/>
          </p:cNvSpPr>
          <p:nvPr>
            <p:ph type="subTitle" idx="15"/>
          </p:nvPr>
        </p:nvSpPr>
        <p:spPr>
          <a:xfrm>
            <a:off x="54190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313" name="Google Shape;313;p14"/>
          <p:cNvGrpSpPr/>
          <p:nvPr/>
        </p:nvGrpSpPr>
        <p:grpSpPr>
          <a:xfrm>
            <a:off x="-1037742" y="-2235586"/>
            <a:ext cx="11304662" cy="8284665"/>
            <a:chOff x="-1037742" y="-2235586"/>
            <a:chExt cx="11304662" cy="8284665"/>
          </a:xfrm>
        </p:grpSpPr>
        <p:sp>
          <p:nvSpPr>
            <p:cNvPr id="314" name="Google Shape;314;p14"/>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5" name="Google Shape;315;p14"/>
            <p:cNvSpPr/>
            <p:nvPr/>
          </p:nvSpPr>
          <p:spPr>
            <a:xfrm rot="-9880295" flipH="1">
              <a:off x="-833926" y="39398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316" name="Google Shape;316;p14"/>
          <p:cNvGrpSpPr/>
          <p:nvPr/>
        </p:nvGrpSpPr>
        <p:grpSpPr>
          <a:xfrm>
            <a:off x="-49429" y="3983121"/>
            <a:ext cx="1527509" cy="1332112"/>
            <a:chOff x="-49429" y="3983121"/>
            <a:chExt cx="1527509" cy="1332112"/>
          </a:xfrm>
        </p:grpSpPr>
        <p:grpSp>
          <p:nvGrpSpPr>
            <p:cNvPr id="317" name="Google Shape;317;p14"/>
            <p:cNvGrpSpPr/>
            <p:nvPr/>
          </p:nvGrpSpPr>
          <p:grpSpPr>
            <a:xfrm>
              <a:off x="840880" y="4718150"/>
              <a:ext cx="637200" cy="597084"/>
              <a:chOff x="1932280" y="1331475"/>
              <a:chExt cx="637200" cy="597084"/>
            </a:xfrm>
          </p:grpSpPr>
          <p:sp>
            <p:nvSpPr>
              <p:cNvPr id="318" name="Google Shape;318;p14"/>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19" name="Google Shape;319;p14"/>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0" name="Google Shape;320;p14"/>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1" name="Google Shape;321;p14"/>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2" name="Google Shape;322;p14"/>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3" name="Google Shape;323;p14"/>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4" name="Google Shape;324;p14"/>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5" name="Google Shape;325;p14"/>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6" name="Google Shape;326;p14"/>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7" name="Google Shape;327;p14"/>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8" name="Google Shape;328;p14"/>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29" name="Google Shape;329;p14"/>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330" name="Google Shape;330;p14"/>
            <p:cNvGrpSpPr/>
            <p:nvPr/>
          </p:nvGrpSpPr>
          <p:grpSpPr>
            <a:xfrm>
              <a:off x="-49429" y="3983121"/>
              <a:ext cx="588491" cy="951052"/>
              <a:chOff x="1062996" y="1340396"/>
              <a:chExt cx="588491" cy="951052"/>
            </a:xfrm>
          </p:grpSpPr>
          <p:sp>
            <p:nvSpPr>
              <p:cNvPr id="331" name="Google Shape;331;p14"/>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2" name="Google Shape;332;p14"/>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3" name="Google Shape;333;p14"/>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4" name="Google Shape;334;p14"/>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5" name="Google Shape;335;p14"/>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6" name="Google Shape;336;p14"/>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grpSp>
        <p:nvGrpSpPr>
          <p:cNvPr id="337" name="Google Shape;337;p14"/>
          <p:cNvGrpSpPr/>
          <p:nvPr/>
        </p:nvGrpSpPr>
        <p:grpSpPr>
          <a:xfrm>
            <a:off x="393327" y="100000"/>
            <a:ext cx="8498675" cy="4378045"/>
            <a:chOff x="393327" y="100000"/>
            <a:chExt cx="8498675" cy="4378045"/>
          </a:xfrm>
        </p:grpSpPr>
        <p:sp>
          <p:nvSpPr>
            <p:cNvPr id="338" name="Google Shape;338;p14"/>
            <p:cNvSpPr/>
            <p:nvPr/>
          </p:nvSpPr>
          <p:spPr>
            <a:xfrm>
              <a:off x="393327" y="41556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9" name="Google Shape;339;p14"/>
            <p:cNvSpPr/>
            <p:nvPr/>
          </p:nvSpPr>
          <p:spPr>
            <a:xfrm>
              <a:off x="8565327" y="3782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0" name="Google Shape;340;p14"/>
            <p:cNvSpPr/>
            <p:nvPr/>
          </p:nvSpPr>
          <p:spPr>
            <a:xfrm>
              <a:off x="8246200" y="100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396"/>
        <p:cNvGrpSpPr/>
        <p:nvPr/>
      </p:nvGrpSpPr>
      <p:grpSpPr>
        <a:xfrm>
          <a:off x="0" y="0"/>
          <a:ext cx="0" cy="0"/>
          <a:chOff x="0" y="0"/>
          <a:chExt cx="0" cy="0"/>
        </a:xfrm>
      </p:grpSpPr>
      <p:sp>
        <p:nvSpPr>
          <p:cNvPr id="397" name="Google Shape;397;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398" name="Google Shape;398;p18"/>
          <p:cNvGrpSpPr/>
          <p:nvPr/>
        </p:nvGrpSpPr>
        <p:grpSpPr>
          <a:xfrm>
            <a:off x="-856733" y="-2184900"/>
            <a:ext cx="11910511" cy="8379762"/>
            <a:chOff x="-856733" y="-2184900"/>
            <a:chExt cx="11910511" cy="8379762"/>
          </a:xfrm>
        </p:grpSpPr>
        <p:sp>
          <p:nvSpPr>
            <p:cNvPr id="399" name="Google Shape;399;p18"/>
            <p:cNvSpPr/>
            <p:nvPr/>
          </p:nvSpPr>
          <p:spPr>
            <a:xfrm rot="-7341459">
              <a:off x="7305126" y="-1367050"/>
              <a:ext cx="3409980" cy="26781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0" name="Google Shape;400;p18"/>
            <p:cNvSpPr/>
            <p:nvPr/>
          </p:nvSpPr>
          <p:spPr>
            <a:xfrm rot="-10245665" flipH="1">
              <a:off x="-723336" y="4183034"/>
              <a:ext cx="2247692" cy="1843349"/>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401" name="Google Shape;401;p18"/>
          <p:cNvGrpSpPr/>
          <p:nvPr/>
        </p:nvGrpSpPr>
        <p:grpSpPr>
          <a:xfrm>
            <a:off x="262777" y="161945"/>
            <a:ext cx="7433887" cy="4873205"/>
            <a:chOff x="262777" y="161945"/>
            <a:chExt cx="7433887" cy="4873205"/>
          </a:xfrm>
        </p:grpSpPr>
        <p:sp>
          <p:nvSpPr>
            <p:cNvPr id="402" name="Google Shape;402;p18"/>
            <p:cNvSpPr/>
            <p:nvPr/>
          </p:nvSpPr>
          <p:spPr>
            <a:xfrm>
              <a:off x="7369989" y="1619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3" name="Google Shape;403;p18"/>
            <p:cNvSpPr/>
            <p:nvPr/>
          </p:nvSpPr>
          <p:spPr>
            <a:xfrm>
              <a:off x="262777" y="4140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4" name="Google Shape;404;p18"/>
            <p:cNvSpPr/>
            <p:nvPr/>
          </p:nvSpPr>
          <p:spPr>
            <a:xfrm>
              <a:off x="811063" y="4853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405" name="Google Shape;405;p18"/>
          <p:cNvGrpSpPr/>
          <p:nvPr/>
        </p:nvGrpSpPr>
        <p:grpSpPr>
          <a:xfrm>
            <a:off x="7886574" y="231922"/>
            <a:ext cx="1018096" cy="1211385"/>
            <a:chOff x="7886574" y="231922"/>
            <a:chExt cx="1018096" cy="1211385"/>
          </a:xfrm>
        </p:grpSpPr>
        <p:grpSp>
          <p:nvGrpSpPr>
            <p:cNvPr id="406" name="Google Shape;406;p18"/>
            <p:cNvGrpSpPr/>
            <p:nvPr/>
          </p:nvGrpSpPr>
          <p:grpSpPr>
            <a:xfrm>
              <a:off x="8496964" y="1054809"/>
              <a:ext cx="407706" cy="388498"/>
              <a:chOff x="2884583" y="645291"/>
              <a:chExt cx="285089" cy="271696"/>
            </a:xfrm>
          </p:grpSpPr>
          <p:sp>
            <p:nvSpPr>
              <p:cNvPr id="407" name="Google Shape;407;p18"/>
              <p:cNvSpPr/>
              <p:nvPr/>
            </p:nvSpPr>
            <p:spPr>
              <a:xfrm>
                <a:off x="2905629" y="652944"/>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08" name="Google Shape;408;p18"/>
              <p:cNvSpPr/>
              <p:nvPr/>
            </p:nvSpPr>
            <p:spPr>
              <a:xfrm>
                <a:off x="2884583" y="645291"/>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409" name="Google Shape;409;p18"/>
            <p:cNvGrpSpPr/>
            <p:nvPr/>
          </p:nvGrpSpPr>
          <p:grpSpPr>
            <a:xfrm>
              <a:off x="7886574" y="231922"/>
              <a:ext cx="951900" cy="615157"/>
              <a:chOff x="4838012" y="1361547"/>
              <a:chExt cx="951900" cy="615157"/>
            </a:xfrm>
          </p:grpSpPr>
          <p:sp>
            <p:nvSpPr>
              <p:cNvPr id="410" name="Google Shape;410;p18"/>
              <p:cNvSpPr/>
              <p:nvPr/>
            </p:nvSpPr>
            <p:spPr>
              <a:xfrm>
                <a:off x="4838012" y="1419903"/>
                <a:ext cx="951900" cy="5568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1" name="Google Shape;411;p18"/>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2" name="Google Shape;412;p18"/>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3" name="Google Shape;413;p18"/>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4" name="Google Shape;414;p18"/>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5" name="Google Shape;415;p18"/>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6" name="Google Shape;416;p18"/>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7" name="Google Shape;417;p18"/>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8" name="Google Shape;418;p18"/>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19" name="Google Shape;419;p18"/>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0" name="Google Shape;420;p18"/>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1" name="Google Shape;421;p18"/>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2" name="Google Shape;422;p18"/>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3" name="Google Shape;423;p18"/>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4" name="Google Shape;424;p18"/>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5" name="Google Shape;425;p18"/>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6" name="Google Shape;426;p18"/>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7" name="Google Shape;427;p18"/>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8" name="Google Shape;428;p18"/>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30"/>
        <p:cNvGrpSpPr/>
        <p:nvPr/>
      </p:nvGrpSpPr>
      <p:grpSpPr>
        <a:xfrm>
          <a:off x="0" y="0"/>
          <a:ext cx="0" cy="0"/>
          <a:chOff x="0" y="0"/>
          <a:chExt cx="0" cy="0"/>
        </a:xfrm>
      </p:grpSpPr>
      <p:grpSp>
        <p:nvGrpSpPr>
          <p:cNvPr id="531" name="Google Shape;531;p23"/>
          <p:cNvGrpSpPr/>
          <p:nvPr/>
        </p:nvGrpSpPr>
        <p:grpSpPr>
          <a:xfrm>
            <a:off x="-2000071" y="-3048428"/>
            <a:ext cx="12973783" cy="11115125"/>
            <a:chOff x="-2000071" y="-3048428"/>
            <a:chExt cx="12973783" cy="11115125"/>
          </a:xfrm>
        </p:grpSpPr>
        <p:sp>
          <p:nvSpPr>
            <p:cNvPr id="532" name="Google Shape;532;p23"/>
            <p:cNvSpPr/>
            <p:nvPr/>
          </p:nvSpPr>
          <p:spPr>
            <a:xfrm rot="-8306489">
              <a:off x="-1505843" y="3814578"/>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33" name="Google Shape;533;p23"/>
            <p:cNvSpPr/>
            <p:nvPr/>
          </p:nvSpPr>
          <p:spPr>
            <a:xfrm rot="-2526298">
              <a:off x="3963480" y="-23249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34" name="Google Shape;534;p23"/>
            <p:cNvSpPr/>
            <p:nvPr/>
          </p:nvSpPr>
          <p:spPr>
            <a:xfrm rot="7128936">
              <a:off x="4994086" y="25410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535" name="Google Shape;535;p23"/>
          <p:cNvGrpSpPr/>
          <p:nvPr/>
        </p:nvGrpSpPr>
        <p:grpSpPr>
          <a:xfrm>
            <a:off x="4039126" y="812484"/>
            <a:ext cx="4161347" cy="3655602"/>
            <a:chOff x="3840701" y="713259"/>
            <a:chExt cx="4161347" cy="3655602"/>
          </a:xfrm>
        </p:grpSpPr>
        <p:grpSp>
          <p:nvGrpSpPr>
            <p:cNvPr id="536" name="Google Shape;536;p23"/>
            <p:cNvGrpSpPr/>
            <p:nvPr/>
          </p:nvGrpSpPr>
          <p:grpSpPr>
            <a:xfrm>
              <a:off x="4501506" y="1401751"/>
              <a:ext cx="2461134" cy="1589525"/>
              <a:chOff x="2436192" y="2730596"/>
              <a:chExt cx="924300" cy="596960"/>
            </a:xfrm>
          </p:grpSpPr>
          <p:sp>
            <p:nvSpPr>
              <p:cNvPr id="537" name="Google Shape;537;p23"/>
              <p:cNvSpPr/>
              <p:nvPr/>
            </p:nvSpPr>
            <p:spPr>
              <a:xfrm>
                <a:off x="2436192" y="2786955"/>
                <a:ext cx="924300" cy="540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38" name="Google Shape;538;p23"/>
              <p:cNvSpPr/>
              <p:nvPr/>
            </p:nvSpPr>
            <p:spPr>
              <a:xfrm>
                <a:off x="2436192" y="2730596"/>
                <a:ext cx="924297" cy="56360"/>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39" name="Google Shape;539;p23"/>
              <p:cNvSpPr/>
              <p:nvPr/>
            </p:nvSpPr>
            <p:spPr>
              <a:xfrm>
                <a:off x="2461152"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40" name="Google Shape;540;p23"/>
              <p:cNvSpPr/>
              <p:nvPr/>
            </p:nvSpPr>
            <p:spPr>
              <a:xfrm>
                <a:off x="2500603" y="2745893"/>
                <a:ext cx="261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41" name="Google Shape;541;p23"/>
              <p:cNvSpPr/>
              <p:nvPr/>
            </p:nvSpPr>
            <p:spPr>
              <a:xfrm>
                <a:off x="2540860"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42" name="Google Shape;542;p23"/>
              <p:cNvSpPr/>
              <p:nvPr/>
            </p:nvSpPr>
            <p:spPr>
              <a:xfrm>
                <a:off x="2481682" y="2858210"/>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43" name="Google Shape;543;p23"/>
              <p:cNvSpPr/>
              <p:nvPr/>
            </p:nvSpPr>
            <p:spPr>
              <a:xfrm>
                <a:off x="2481682" y="2943152"/>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44" name="Google Shape;544;p23"/>
              <p:cNvSpPr/>
              <p:nvPr/>
            </p:nvSpPr>
            <p:spPr>
              <a:xfrm>
                <a:off x="2481682" y="3028497"/>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45" name="Google Shape;545;p23"/>
              <p:cNvSpPr/>
              <p:nvPr/>
            </p:nvSpPr>
            <p:spPr>
              <a:xfrm>
                <a:off x="2481682" y="3113439"/>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46" name="Google Shape;546;p23"/>
              <p:cNvSpPr/>
              <p:nvPr/>
            </p:nvSpPr>
            <p:spPr>
              <a:xfrm>
                <a:off x="2481682" y="2898467"/>
                <a:ext cx="833718" cy="392507"/>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47" name="Google Shape;547;p23"/>
              <p:cNvSpPr/>
              <p:nvPr/>
            </p:nvSpPr>
            <p:spPr>
              <a:xfrm>
                <a:off x="2481682" y="2914972"/>
                <a:ext cx="833718" cy="376001"/>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548" name="Google Shape;548;p23"/>
            <p:cNvGrpSpPr/>
            <p:nvPr/>
          </p:nvGrpSpPr>
          <p:grpSpPr>
            <a:xfrm>
              <a:off x="6621346" y="1957399"/>
              <a:ext cx="1380702" cy="2411461"/>
              <a:chOff x="6502296" y="1615124"/>
              <a:chExt cx="1380702" cy="2411461"/>
            </a:xfrm>
          </p:grpSpPr>
          <p:sp>
            <p:nvSpPr>
              <p:cNvPr id="549" name="Google Shape;549;p23"/>
              <p:cNvSpPr/>
              <p:nvPr/>
            </p:nvSpPr>
            <p:spPr>
              <a:xfrm>
                <a:off x="6990675" y="1711100"/>
                <a:ext cx="396300" cy="486450"/>
              </a:xfrm>
              <a:custGeom>
                <a:avLst/>
                <a:gdLst/>
                <a:ahLst/>
                <a:cxnLst/>
                <a:rect l="l" t="t" r="r" b="b"/>
                <a:pathLst>
                  <a:path w="15852" h="19458" extrusionOk="0">
                    <a:moveTo>
                      <a:pt x="0" y="5579"/>
                    </a:moveTo>
                    <a:lnTo>
                      <a:pt x="1701" y="19458"/>
                    </a:lnTo>
                    <a:lnTo>
                      <a:pt x="15852" y="16941"/>
                    </a:lnTo>
                    <a:lnTo>
                      <a:pt x="12314" y="2177"/>
                    </a:lnTo>
                    <a:lnTo>
                      <a:pt x="5715" y="0"/>
                    </a:lnTo>
                    <a:close/>
                  </a:path>
                </a:pathLst>
              </a:custGeom>
              <a:solidFill>
                <a:schemeClr val="dk1"/>
              </a:solidFill>
              <a:ln>
                <a:noFill/>
              </a:ln>
            </p:spPr>
          </p:sp>
          <p:sp>
            <p:nvSpPr>
              <p:cNvPr id="550" name="Google Shape;550;p23"/>
              <p:cNvSpPr/>
              <p:nvPr/>
            </p:nvSpPr>
            <p:spPr>
              <a:xfrm>
                <a:off x="6934616" y="168592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51" name="Google Shape;551;p23"/>
              <p:cNvSpPr/>
              <p:nvPr/>
            </p:nvSpPr>
            <p:spPr>
              <a:xfrm>
                <a:off x="6888321" y="2511763"/>
                <a:ext cx="815622" cy="1284027"/>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52" name="Google Shape;552;p23"/>
              <p:cNvSpPr/>
              <p:nvPr/>
            </p:nvSpPr>
            <p:spPr>
              <a:xfrm>
                <a:off x="6942105" y="1981405"/>
                <a:ext cx="425511" cy="571206"/>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53" name="Google Shape;553;p23"/>
              <p:cNvSpPr/>
              <p:nvPr/>
            </p:nvSpPr>
            <p:spPr>
              <a:xfrm>
                <a:off x="7548715" y="370796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54" name="Google Shape;554;p23"/>
              <p:cNvSpPr/>
              <p:nvPr/>
            </p:nvSpPr>
            <p:spPr>
              <a:xfrm>
                <a:off x="7550077" y="379646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55" name="Google Shape;555;p23"/>
              <p:cNvSpPr/>
              <p:nvPr/>
            </p:nvSpPr>
            <p:spPr>
              <a:xfrm>
                <a:off x="6908745" y="370796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56" name="Google Shape;556;p23"/>
              <p:cNvSpPr/>
              <p:nvPr/>
            </p:nvSpPr>
            <p:spPr>
              <a:xfrm>
                <a:off x="6886959" y="3796469"/>
                <a:ext cx="332239"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57" name="Google Shape;557;p23"/>
              <p:cNvSpPr/>
              <p:nvPr/>
            </p:nvSpPr>
            <p:spPr>
              <a:xfrm>
                <a:off x="7212391" y="2059699"/>
                <a:ext cx="548060" cy="518785"/>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58" name="Google Shape;558;p23"/>
              <p:cNvSpPr/>
              <p:nvPr/>
            </p:nvSpPr>
            <p:spPr>
              <a:xfrm>
                <a:off x="7370341" y="231909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59" name="Google Shape;559;p23"/>
              <p:cNvSpPr/>
              <p:nvPr/>
            </p:nvSpPr>
            <p:spPr>
              <a:xfrm>
                <a:off x="6615312" y="2037232"/>
                <a:ext cx="395556" cy="444575"/>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60" name="Google Shape;560;p23"/>
              <p:cNvSpPr/>
              <p:nvPr/>
            </p:nvSpPr>
            <p:spPr>
              <a:xfrm>
                <a:off x="6534295" y="2008637"/>
                <a:ext cx="111654" cy="141611"/>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61" name="Google Shape;561;p23"/>
              <p:cNvSpPr/>
              <p:nvPr/>
            </p:nvSpPr>
            <p:spPr>
              <a:xfrm>
                <a:off x="6565612" y="214344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62" name="Google Shape;562;p23"/>
              <p:cNvSpPr/>
              <p:nvPr/>
            </p:nvSpPr>
            <p:spPr>
              <a:xfrm>
                <a:off x="6539060" y="207399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63" name="Google Shape;563;p23"/>
              <p:cNvSpPr/>
              <p:nvPr/>
            </p:nvSpPr>
            <p:spPr>
              <a:xfrm>
                <a:off x="6586037" y="193987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cxnSp>
            <p:nvCxnSpPr>
              <p:cNvPr id="564" name="Google Shape;564;p23"/>
              <p:cNvCxnSpPr/>
              <p:nvPr/>
            </p:nvCxnSpPr>
            <p:spPr>
              <a:xfrm flipH="1">
                <a:off x="6586084" y="1939875"/>
                <a:ext cx="5400" cy="48900"/>
              </a:xfrm>
              <a:prstGeom prst="straightConnector1">
                <a:avLst/>
              </a:prstGeom>
              <a:noFill/>
              <a:ln>
                <a:noFill/>
              </a:ln>
            </p:spPr>
          </p:cxnSp>
          <p:sp>
            <p:nvSpPr>
              <p:cNvPr id="565" name="Google Shape;565;p23"/>
              <p:cNvSpPr/>
              <p:nvPr/>
            </p:nvSpPr>
            <p:spPr>
              <a:xfrm>
                <a:off x="6576506" y="1939194"/>
                <a:ext cx="24510"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66" name="Google Shape;566;p23"/>
              <p:cNvSpPr/>
              <p:nvPr/>
            </p:nvSpPr>
            <p:spPr>
              <a:xfrm>
                <a:off x="6547911" y="197323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67" name="Google Shape;567;p23"/>
              <p:cNvSpPr/>
              <p:nvPr/>
            </p:nvSpPr>
            <p:spPr>
              <a:xfrm>
                <a:off x="6521359" y="173222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68" name="Google Shape;568;p23"/>
              <p:cNvSpPr/>
              <p:nvPr/>
            </p:nvSpPr>
            <p:spPr>
              <a:xfrm>
                <a:off x="6502296" y="170839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69" name="Google Shape;569;p23"/>
              <p:cNvSpPr/>
              <p:nvPr/>
            </p:nvSpPr>
            <p:spPr>
              <a:xfrm>
                <a:off x="6505019" y="200523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70" name="Google Shape;570;p23"/>
              <p:cNvSpPr/>
              <p:nvPr/>
            </p:nvSpPr>
            <p:spPr>
              <a:xfrm>
                <a:off x="6539741" y="197663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71" name="Google Shape;571;p23"/>
              <p:cNvSpPr/>
              <p:nvPr/>
            </p:nvSpPr>
            <p:spPr>
              <a:xfrm>
                <a:off x="6539741" y="202293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72" name="Google Shape;572;p23"/>
              <p:cNvSpPr/>
              <p:nvPr/>
            </p:nvSpPr>
            <p:spPr>
              <a:xfrm>
                <a:off x="6533614" y="209782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73" name="Google Shape;573;p23"/>
              <p:cNvSpPr/>
              <p:nvPr/>
            </p:nvSpPr>
            <p:spPr>
              <a:xfrm>
                <a:off x="6534295" y="206854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74" name="Google Shape;574;p23"/>
              <p:cNvSpPr/>
              <p:nvPr/>
            </p:nvSpPr>
            <p:spPr>
              <a:xfrm>
                <a:off x="6539741" y="204267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75" name="Google Shape;575;p23"/>
              <p:cNvSpPr/>
              <p:nvPr/>
            </p:nvSpPr>
            <p:spPr>
              <a:xfrm>
                <a:off x="6590803" y="205152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76" name="Google Shape;576;p23"/>
              <p:cNvSpPr/>
              <p:nvPr/>
            </p:nvSpPr>
            <p:spPr>
              <a:xfrm>
                <a:off x="6601015" y="2027700"/>
                <a:ext cx="411214" cy="510615"/>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77" name="Google Shape;577;p23"/>
              <p:cNvSpPr/>
              <p:nvPr/>
            </p:nvSpPr>
            <p:spPr>
              <a:xfrm>
                <a:off x="6904660" y="220130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78" name="Google Shape;578;p23"/>
              <p:cNvSpPr/>
              <p:nvPr/>
            </p:nvSpPr>
            <p:spPr>
              <a:xfrm>
                <a:off x="6925085" y="1981405"/>
                <a:ext cx="442532" cy="590271"/>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79" name="Google Shape;579;p23"/>
              <p:cNvSpPr/>
              <p:nvPr/>
            </p:nvSpPr>
            <p:spPr>
              <a:xfrm>
                <a:off x="6888321" y="2511763"/>
                <a:ext cx="822429" cy="1230922"/>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80" name="Google Shape;580;p23"/>
              <p:cNvSpPr/>
              <p:nvPr/>
            </p:nvSpPr>
            <p:spPr>
              <a:xfrm>
                <a:off x="7078269" y="187860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81" name="Google Shape;581;p23"/>
              <p:cNvSpPr/>
              <p:nvPr/>
            </p:nvSpPr>
            <p:spPr>
              <a:xfrm>
                <a:off x="7203540" y="190787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82" name="Google Shape;582;p23"/>
              <p:cNvSpPr/>
              <p:nvPr/>
            </p:nvSpPr>
            <p:spPr>
              <a:xfrm>
                <a:off x="7086439" y="190787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83" name="Google Shape;583;p23"/>
              <p:cNvSpPr/>
              <p:nvPr/>
            </p:nvSpPr>
            <p:spPr>
              <a:xfrm>
                <a:off x="7004741" y="1678440"/>
                <a:ext cx="240330"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84" name="Google Shape;584;p23"/>
              <p:cNvSpPr/>
              <p:nvPr/>
            </p:nvSpPr>
            <p:spPr>
              <a:xfrm>
                <a:off x="7145670" y="184524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85" name="Google Shape;585;p23"/>
              <p:cNvSpPr/>
              <p:nvPr/>
            </p:nvSpPr>
            <p:spPr>
              <a:xfrm>
                <a:off x="7004741" y="182822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86" name="Google Shape;586;p23"/>
              <p:cNvSpPr/>
              <p:nvPr/>
            </p:nvSpPr>
            <p:spPr>
              <a:xfrm>
                <a:off x="7028569" y="180507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87" name="Google Shape;587;p23"/>
              <p:cNvSpPr/>
              <p:nvPr/>
            </p:nvSpPr>
            <p:spPr>
              <a:xfrm>
                <a:off x="7097332" y="174924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88" name="Google Shape;588;p23"/>
              <p:cNvSpPr/>
              <p:nvPr/>
            </p:nvSpPr>
            <p:spPr>
              <a:xfrm>
                <a:off x="7010868" y="175264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89" name="Google Shape;589;p23"/>
              <p:cNvSpPr/>
              <p:nvPr/>
            </p:nvSpPr>
            <p:spPr>
              <a:xfrm>
                <a:off x="7228049" y="178941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90" name="Google Shape;590;p23"/>
              <p:cNvSpPr/>
              <p:nvPr/>
            </p:nvSpPr>
            <p:spPr>
              <a:xfrm>
                <a:off x="7234857" y="181937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91" name="Google Shape;591;p23"/>
              <p:cNvSpPr/>
              <p:nvPr/>
            </p:nvSpPr>
            <p:spPr>
              <a:xfrm>
                <a:off x="6982954" y="161512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92" name="Google Shape;592;p23"/>
              <p:cNvSpPr/>
              <p:nvPr/>
            </p:nvSpPr>
            <p:spPr>
              <a:xfrm>
                <a:off x="7394850" y="2367429"/>
                <a:ext cx="39487"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27314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93" name="Google Shape;593;p23"/>
              <p:cNvSpPr/>
              <p:nvPr/>
            </p:nvSpPr>
            <p:spPr>
              <a:xfrm>
                <a:off x="7071461" y="220199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94" name="Google Shape;594;p23"/>
              <p:cNvSpPr/>
              <p:nvPr/>
            </p:nvSpPr>
            <p:spPr>
              <a:xfrm>
                <a:off x="7197413" y="2319091"/>
                <a:ext cx="70800" cy="72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95" name="Google Shape;595;p23"/>
              <p:cNvSpPr/>
              <p:nvPr/>
            </p:nvSpPr>
            <p:spPr>
              <a:xfrm>
                <a:off x="7270941" y="2312283"/>
                <a:ext cx="171567" cy="204927"/>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96" name="Google Shape;596;p23"/>
              <p:cNvSpPr/>
              <p:nvPr/>
            </p:nvSpPr>
            <p:spPr>
              <a:xfrm>
                <a:off x="7104140" y="180507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597" name="Google Shape;597;p23"/>
            <p:cNvGrpSpPr/>
            <p:nvPr/>
          </p:nvGrpSpPr>
          <p:grpSpPr>
            <a:xfrm>
              <a:off x="5350825" y="945922"/>
              <a:ext cx="669524" cy="947131"/>
              <a:chOff x="6000261" y="1225220"/>
              <a:chExt cx="627600" cy="887824"/>
            </a:xfrm>
          </p:grpSpPr>
          <p:sp>
            <p:nvSpPr>
              <p:cNvPr id="598" name="Google Shape;598;p2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99" name="Google Shape;599;p2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0" name="Google Shape;600;p2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1" name="Google Shape;601;p2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2" name="Google Shape;602;p2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3" name="Google Shape;603;p2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4" name="Google Shape;604;p2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5" name="Google Shape;605;p2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6" name="Google Shape;606;p2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7" name="Google Shape;607;p2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8" name="Google Shape;608;p2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09" name="Google Shape;609;p2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10" name="Google Shape;610;p2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611" name="Google Shape;611;p23"/>
            <p:cNvGrpSpPr/>
            <p:nvPr/>
          </p:nvGrpSpPr>
          <p:grpSpPr>
            <a:xfrm flipH="1">
              <a:off x="6374171" y="713259"/>
              <a:ext cx="588491" cy="951052"/>
              <a:chOff x="1062996" y="1340396"/>
              <a:chExt cx="588491" cy="951052"/>
            </a:xfrm>
          </p:grpSpPr>
          <p:sp>
            <p:nvSpPr>
              <p:cNvPr id="612" name="Google Shape;612;p23"/>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13" name="Google Shape;613;p23"/>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14" name="Google Shape;614;p23"/>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15" name="Google Shape;615;p23"/>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16" name="Google Shape;616;p23"/>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17" name="Google Shape;617;p23"/>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618" name="Google Shape;618;p23"/>
            <p:cNvGrpSpPr/>
            <p:nvPr/>
          </p:nvGrpSpPr>
          <p:grpSpPr>
            <a:xfrm>
              <a:off x="4997878" y="2657014"/>
              <a:ext cx="471946" cy="712345"/>
              <a:chOff x="2047101" y="2145599"/>
              <a:chExt cx="407553" cy="615151"/>
            </a:xfrm>
          </p:grpSpPr>
          <p:sp>
            <p:nvSpPr>
              <p:cNvPr id="619" name="Google Shape;619;p2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0" name="Google Shape;620;p2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1" name="Google Shape;621;p2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2" name="Google Shape;622;p2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3" name="Google Shape;623;p2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4" name="Google Shape;624;p2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5" name="Google Shape;625;p2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6" name="Google Shape;626;p2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7" name="Google Shape;627;p2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8" name="Google Shape;628;p2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29" name="Google Shape;629;p2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0" name="Google Shape;630;p2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1" name="Google Shape;631;p2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2" name="Google Shape;632;p2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3" name="Google Shape;633;p2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4" name="Google Shape;634;p2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5" name="Google Shape;635;p2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6" name="Google Shape;636;p2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7" name="Google Shape;637;p2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8" name="Google Shape;638;p2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39" name="Google Shape;639;p2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0" name="Google Shape;640;p2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1" name="Google Shape;641;p2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2" name="Google Shape;642;p2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3" name="Google Shape;643;p2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4" name="Google Shape;644;p2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5" name="Google Shape;645;p2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6" name="Google Shape;646;p2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7" name="Google Shape;647;p2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48" name="Google Shape;648;p2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649" name="Google Shape;649;p23"/>
            <p:cNvGrpSpPr/>
            <p:nvPr/>
          </p:nvGrpSpPr>
          <p:grpSpPr>
            <a:xfrm>
              <a:off x="7164619" y="1316177"/>
              <a:ext cx="415198" cy="415198"/>
              <a:chOff x="1404969" y="1106377"/>
              <a:chExt cx="415198" cy="415198"/>
            </a:xfrm>
          </p:grpSpPr>
          <p:sp>
            <p:nvSpPr>
              <p:cNvPr id="650" name="Google Shape;650;p23"/>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1" name="Google Shape;651;p23"/>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
          <p:nvSpPr>
            <p:cNvPr id="652" name="Google Shape;652;p23"/>
            <p:cNvSpPr/>
            <p:nvPr/>
          </p:nvSpPr>
          <p:spPr>
            <a:xfrm>
              <a:off x="3840701" y="867524"/>
              <a:ext cx="531600" cy="876850"/>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3" name="Google Shape;653;p23"/>
            <p:cNvSpPr/>
            <p:nvPr/>
          </p:nvSpPr>
          <p:spPr>
            <a:xfrm>
              <a:off x="6535672" y="3138738"/>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54" name="Google Shape;654;p23"/>
            <p:cNvSpPr/>
            <p:nvPr/>
          </p:nvSpPr>
          <p:spPr>
            <a:xfrm>
              <a:off x="5627753" y="313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Baloo 2 ExtraBold"/>
              <a:buNone/>
              <a:defRPr sz="3200">
                <a:solidFill>
                  <a:schemeClr val="dk1"/>
                </a:solidFill>
                <a:latin typeface="Baloo 2 ExtraBold"/>
                <a:ea typeface="Baloo 2 ExtraBold"/>
                <a:cs typeface="Baloo 2 ExtraBold"/>
                <a:sym typeface="Baloo 2 ExtraBold"/>
              </a:defRPr>
            </a:lvl1pPr>
            <a:lvl2pPr lvl="1"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2pPr>
            <a:lvl3pPr lvl="2"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3pPr>
            <a:lvl4pPr lvl="3"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4pPr>
            <a:lvl5pPr lvl="4"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5pPr>
            <a:lvl6pPr lvl="5"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6pPr>
            <a:lvl7pPr lvl="6"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7pPr>
            <a:lvl8pPr lvl="7"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8pPr>
            <a:lvl9pPr lvl="8"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9" r:id="rId5"/>
    <p:sldLayoutId id="2147483660" r:id="rId6"/>
    <p:sldLayoutId id="2147483664" r:id="rId7"/>
    <p:sldLayoutId id="2147483669"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themeOverride" Target="../theme/themeOverride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hemeOverride" Target="../theme/themeOverride2.xml"/><Relationship Id="rId4" Type="http://schemas.openxmlformats.org/officeDocument/2006/relationships/chart" Target="../charts/chart1.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chart" Target="../charts/chart4.xml"/></Relationships>
</file>

<file path=ppt/slides/_rels/slide1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6" name="Google Shape;666;p27"/>
          <p:cNvSpPr txBox="1">
            <a:spLocks noGrp="1"/>
          </p:cNvSpPr>
          <p:nvPr>
            <p:ph type="ctrTitle"/>
          </p:nvPr>
        </p:nvSpPr>
        <p:spPr>
          <a:xfrm>
            <a:off x="517629" y="3331895"/>
            <a:ext cx="3458538" cy="1043903"/>
          </a:xfrm>
          <a:prstGeom prst="rect">
            <a:avLst/>
          </a:prstGeom>
        </p:spPr>
        <p:txBody>
          <a:bodyPr spcFirstLastPara="1" wrap="square" lIns="91425" tIns="91425" rIns="91425" bIns="91425" anchor="b" anchorCtr="0">
            <a:noAutofit/>
          </a:bodyPr>
          <a:lstStyle/>
          <a:p>
            <a:r>
              <a:rPr lang="nl-NL" sz="3600" b="1" dirty="0">
                <a:latin typeface="Arial" panose="020B0604020202020204" pitchFamily="34" charset="0"/>
                <a:cs typeface="Arial" panose="020B0604020202020204" pitchFamily="34" charset="0"/>
              </a:rPr>
              <a:t>Analyzing Airbnb Listings in Amsterdam</a:t>
            </a:r>
            <a:br>
              <a:rPr lang="en-GB" sz="4400" b="1" dirty="0">
                <a:latin typeface="Arial" panose="020B0604020202020204" pitchFamily="34" charset="0"/>
                <a:cs typeface="Arial" panose="020B0604020202020204" pitchFamily="34" charset="0"/>
              </a:rPr>
            </a:br>
            <a:endParaRPr sz="4400" dirty="0"/>
          </a:p>
        </p:txBody>
      </p:sp>
      <p:grpSp>
        <p:nvGrpSpPr>
          <p:cNvPr id="669" name="Google Shape;669;p27"/>
          <p:cNvGrpSpPr/>
          <p:nvPr/>
        </p:nvGrpSpPr>
        <p:grpSpPr>
          <a:xfrm>
            <a:off x="4765672" y="760436"/>
            <a:ext cx="3246799" cy="3446636"/>
            <a:chOff x="4765672" y="760436"/>
            <a:chExt cx="3246799" cy="3446636"/>
          </a:xfrm>
        </p:grpSpPr>
        <p:sp>
          <p:nvSpPr>
            <p:cNvPr id="670" name="Google Shape;670;p27"/>
            <p:cNvSpPr/>
            <p:nvPr/>
          </p:nvSpPr>
          <p:spPr>
            <a:xfrm>
              <a:off x="4980353" y="1104437"/>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nvGrpSpPr>
            <p:cNvPr id="671" name="Google Shape;671;p27"/>
            <p:cNvGrpSpPr/>
            <p:nvPr/>
          </p:nvGrpSpPr>
          <p:grpSpPr>
            <a:xfrm>
              <a:off x="5401276" y="1531636"/>
              <a:ext cx="1966177" cy="1269999"/>
              <a:chOff x="5401276" y="1531636"/>
              <a:chExt cx="1966177" cy="1269999"/>
            </a:xfrm>
          </p:grpSpPr>
          <p:sp>
            <p:nvSpPr>
              <p:cNvPr id="672" name="Google Shape;672;p27"/>
              <p:cNvSpPr/>
              <p:nvPr/>
            </p:nvSpPr>
            <p:spPr>
              <a:xfrm>
                <a:off x="5401276" y="1651521"/>
                <a:ext cx="1966177" cy="1150114"/>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3" name="Google Shape;673;p27"/>
              <p:cNvSpPr/>
              <p:nvPr/>
            </p:nvSpPr>
            <p:spPr>
              <a:xfrm>
                <a:off x="5401276" y="1531636"/>
                <a:ext cx="1966109" cy="119885"/>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rgbClr val="4C69B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4" name="Google Shape;674;p27"/>
              <p:cNvSpPr/>
              <p:nvPr/>
            </p:nvSpPr>
            <p:spPr>
              <a:xfrm>
                <a:off x="5454368"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5" name="Google Shape;675;p27"/>
              <p:cNvSpPr/>
              <p:nvPr/>
            </p:nvSpPr>
            <p:spPr>
              <a:xfrm>
                <a:off x="5538287" y="1564176"/>
                <a:ext cx="55586"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6" name="Google Shape;676;p27"/>
              <p:cNvSpPr/>
              <p:nvPr/>
            </p:nvSpPr>
            <p:spPr>
              <a:xfrm>
                <a:off x="5623919"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7" name="Google Shape;677;p27"/>
              <p:cNvSpPr/>
              <p:nvPr/>
            </p:nvSpPr>
            <p:spPr>
              <a:xfrm>
                <a:off x="5498040" y="1803090"/>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8" name="Google Shape;678;p27"/>
              <p:cNvSpPr/>
              <p:nvPr/>
            </p:nvSpPr>
            <p:spPr>
              <a:xfrm>
                <a:off x="5498040" y="1983774"/>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79" name="Google Shape;679;p27"/>
              <p:cNvSpPr/>
              <p:nvPr/>
            </p:nvSpPr>
            <p:spPr>
              <a:xfrm>
                <a:off x="5498040" y="2165314"/>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0" name="Google Shape;680;p27"/>
              <p:cNvSpPr/>
              <p:nvPr/>
            </p:nvSpPr>
            <p:spPr>
              <a:xfrm>
                <a:off x="5498040" y="2345997"/>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1" name="Google Shape;681;p27"/>
              <p:cNvSpPr/>
              <p:nvPr/>
            </p:nvSpPr>
            <p:spPr>
              <a:xfrm>
                <a:off x="5498040" y="1888722"/>
                <a:ext cx="1773436" cy="834914"/>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2" name="Google Shape;682;p27"/>
              <p:cNvSpPr/>
              <p:nvPr/>
            </p:nvSpPr>
            <p:spPr>
              <a:xfrm>
                <a:off x="5498040" y="1923831"/>
                <a:ext cx="1773436" cy="799805"/>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683" name="Google Shape;683;p27"/>
            <p:cNvGrpSpPr/>
            <p:nvPr/>
          </p:nvGrpSpPr>
          <p:grpSpPr>
            <a:xfrm>
              <a:off x="6490512" y="1274487"/>
              <a:ext cx="570309" cy="506154"/>
              <a:chOff x="6490512" y="890962"/>
              <a:chExt cx="570309" cy="506154"/>
            </a:xfrm>
          </p:grpSpPr>
          <p:sp>
            <p:nvSpPr>
              <p:cNvPr id="685" name="Google Shape;685;p27"/>
              <p:cNvSpPr/>
              <p:nvPr/>
            </p:nvSpPr>
            <p:spPr>
              <a:xfrm>
                <a:off x="6581282" y="1372215"/>
                <a:ext cx="88883"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6" name="Google Shape;686;p27"/>
              <p:cNvSpPr/>
              <p:nvPr/>
            </p:nvSpPr>
            <p:spPr>
              <a:xfrm>
                <a:off x="6530758" y="1361939"/>
                <a:ext cx="34372" cy="35177"/>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7" name="Google Shape;687;p27"/>
              <p:cNvSpPr/>
              <p:nvPr/>
            </p:nvSpPr>
            <p:spPr>
              <a:xfrm>
                <a:off x="6938367" y="1372215"/>
                <a:ext cx="89958"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8" name="Google Shape;688;p27"/>
              <p:cNvSpPr/>
              <p:nvPr/>
            </p:nvSpPr>
            <p:spPr>
              <a:xfrm>
                <a:off x="6888700" y="1361939"/>
                <a:ext cx="35177" cy="35177"/>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89" name="Google Shape;689;p27"/>
              <p:cNvSpPr/>
              <p:nvPr/>
            </p:nvSpPr>
            <p:spPr>
              <a:xfrm>
                <a:off x="6490512" y="890962"/>
                <a:ext cx="570309" cy="55661"/>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0" name="Google Shape;690;p27"/>
              <p:cNvSpPr/>
              <p:nvPr/>
            </p:nvSpPr>
            <p:spPr>
              <a:xfrm>
                <a:off x="651448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1" name="Google Shape;691;p27"/>
              <p:cNvSpPr/>
              <p:nvPr/>
            </p:nvSpPr>
            <p:spPr>
              <a:xfrm>
                <a:off x="655387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2" name="Google Shape;692;p27"/>
              <p:cNvSpPr/>
              <p:nvPr/>
            </p:nvSpPr>
            <p:spPr>
              <a:xfrm>
                <a:off x="6593270" y="906376"/>
                <a:ext cx="26584"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3" name="Google Shape;693;p27"/>
              <p:cNvSpPr/>
              <p:nvPr/>
            </p:nvSpPr>
            <p:spPr>
              <a:xfrm>
                <a:off x="6591557" y="980876"/>
                <a:ext cx="368100" cy="36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4" name="Google Shape;694;p27"/>
              <p:cNvSpPr/>
              <p:nvPr/>
            </p:nvSpPr>
            <p:spPr>
              <a:xfrm>
                <a:off x="6654069" y="1044243"/>
                <a:ext cx="236344" cy="236344"/>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5" name="Google Shape;695;p27"/>
              <p:cNvSpPr/>
              <p:nvPr/>
            </p:nvSpPr>
            <p:spPr>
              <a:xfrm>
                <a:off x="6635229" y="1037393"/>
                <a:ext cx="116460" cy="110466"/>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696" name="Google Shape;696;p27"/>
            <p:cNvGrpSpPr/>
            <p:nvPr/>
          </p:nvGrpSpPr>
          <p:grpSpPr>
            <a:xfrm>
              <a:off x="5094926" y="2317556"/>
              <a:ext cx="717033" cy="1014339"/>
              <a:chOff x="5094926" y="2317556"/>
              <a:chExt cx="717033" cy="1014339"/>
            </a:xfrm>
          </p:grpSpPr>
          <p:sp>
            <p:nvSpPr>
              <p:cNvPr id="697" name="Google Shape;697;p27"/>
              <p:cNvSpPr/>
              <p:nvPr/>
            </p:nvSpPr>
            <p:spPr>
              <a:xfrm>
                <a:off x="5094926" y="2395159"/>
                <a:ext cx="717033" cy="936736"/>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8" name="Google Shape;698;p27"/>
              <p:cNvSpPr/>
              <p:nvPr/>
            </p:nvSpPr>
            <p:spPr>
              <a:xfrm>
                <a:off x="5094926" y="2317556"/>
                <a:ext cx="717009" cy="7760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99" name="Google Shape;699;p27"/>
              <p:cNvSpPr/>
              <p:nvPr/>
            </p:nvSpPr>
            <p:spPr>
              <a:xfrm>
                <a:off x="512880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0" name="Google Shape;700;p27"/>
              <p:cNvSpPr/>
              <p:nvPr/>
            </p:nvSpPr>
            <p:spPr>
              <a:xfrm>
                <a:off x="518345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1" name="Google Shape;701;p27"/>
              <p:cNvSpPr/>
              <p:nvPr/>
            </p:nvSpPr>
            <p:spPr>
              <a:xfrm>
                <a:off x="5239202" y="2338323"/>
                <a:ext cx="34961"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2" name="Google Shape;702;p27"/>
              <p:cNvSpPr/>
              <p:nvPr/>
            </p:nvSpPr>
            <p:spPr>
              <a:xfrm>
                <a:off x="5209690" y="2827988"/>
                <a:ext cx="111394" cy="162806"/>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3" name="Google Shape;703;p27"/>
              <p:cNvSpPr/>
              <p:nvPr/>
            </p:nvSpPr>
            <p:spPr>
              <a:xfrm>
                <a:off x="5379106" y="2715409"/>
                <a:ext cx="112422" cy="275571"/>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4" name="Google Shape;704;p27"/>
              <p:cNvSpPr/>
              <p:nvPr/>
            </p:nvSpPr>
            <p:spPr>
              <a:xfrm>
                <a:off x="5548521" y="2613760"/>
                <a:ext cx="111394" cy="377025"/>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5" name="Google Shape;705;p27"/>
              <p:cNvSpPr/>
              <p:nvPr/>
            </p:nvSpPr>
            <p:spPr>
              <a:xfrm>
                <a:off x="5249039" y="2446530"/>
                <a:ext cx="351946" cy="353041"/>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847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6" name="Google Shape;706;p27"/>
              <p:cNvSpPr/>
              <p:nvPr/>
            </p:nvSpPr>
            <p:spPr>
              <a:xfrm>
                <a:off x="5176900" y="3061891"/>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7" name="Google Shape;707;p27"/>
              <p:cNvSpPr/>
              <p:nvPr/>
            </p:nvSpPr>
            <p:spPr>
              <a:xfrm>
                <a:off x="5176900" y="3122006"/>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8" name="Google Shape;708;p27"/>
              <p:cNvSpPr/>
              <p:nvPr/>
            </p:nvSpPr>
            <p:spPr>
              <a:xfrm>
                <a:off x="5237016" y="3182121"/>
                <a:ext cx="431522"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09" name="Google Shape;709;p27"/>
              <p:cNvSpPr/>
              <p:nvPr/>
            </p:nvSpPr>
            <p:spPr>
              <a:xfrm>
                <a:off x="5314619" y="3242236"/>
                <a:ext cx="276599"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
          <p:nvSpPr>
            <p:cNvPr id="710" name="Google Shape;710;p27"/>
            <p:cNvSpPr/>
            <p:nvPr/>
          </p:nvSpPr>
          <p:spPr>
            <a:xfrm>
              <a:off x="5914065" y="760436"/>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1" name="Google Shape;711;p27"/>
            <p:cNvSpPr/>
            <p:nvPr/>
          </p:nvSpPr>
          <p:spPr>
            <a:xfrm>
              <a:off x="7710871" y="1262143"/>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nvGrpSpPr>
            <p:cNvPr id="712" name="Google Shape;712;p27"/>
            <p:cNvGrpSpPr/>
            <p:nvPr/>
          </p:nvGrpSpPr>
          <p:grpSpPr>
            <a:xfrm>
              <a:off x="6655110" y="1951719"/>
              <a:ext cx="1239180" cy="2255353"/>
              <a:chOff x="7710885" y="1951719"/>
              <a:chExt cx="1239180" cy="2255353"/>
            </a:xfrm>
          </p:grpSpPr>
          <p:sp>
            <p:nvSpPr>
              <p:cNvPr id="713" name="Google Shape;713;p27"/>
              <p:cNvSpPr/>
              <p:nvPr/>
            </p:nvSpPr>
            <p:spPr>
              <a:xfrm>
                <a:off x="7999817" y="4017723"/>
                <a:ext cx="409554" cy="189349"/>
              </a:xfrm>
              <a:custGeom>
                <a:avLst/>
                <a:gdLst/>
                <a:ahLst/>
                <a:cxnLst/>
                <a:rect l="l" t="t" r="r" b="b"/>
                <a:pathLst>
                  <a:path w="446" h="206" extrusionOk="0">
                    <a:moveTo>
                      <a:pt x="446" y="206"/>
                    </a:moveTo>
                    <a:cubicBezTo>
                      <a:pt x="417" y="10"/>
                      <a:pt x="417" y="10"/>
                      <a:pt x="417" y="10"/>
                    </a:cubicBezTo>
                    <a:cubicBezTo>
                      <a:pt x="396"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4" name="Google Shape;714;p27"/>
              <p:cNvSpPr/>
              <p:nvPr/>
            </p:nvSpPr>
            <p:spPr>
              <a:xfrm>
                <a:off x="8421293" y="4017723"/>
                <a:ext cx="409554" cy="189349"/>
              </a:xfrm>
              <a:custGeom>
                <a:avLst/>
                <a:gdLst/>
                <a:ahLst/>
                <a:cxnLst/>
                <a:rect l="l" t="t" r="r" b="b"/>
                <a:pathLst>
                  <a:path w="446" h="206" extrusionOk="0">
                    <a:moveTo>
                      <a:pt x="446" y="206"/>
                    </a:moveTo>
                    <a:cubicBezTo>
                      <a:pt x="417" y="10"/>
                      <a:pt x="417" y="10"/>
                      <a:pt x="417" y="10"/>
                    </a:cubicBezTo>
                    <a:cubicBezTo>
                      <a:pt x="395"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5" name="Google Shape;715;p27"/>
              <p:cNvSpPr/>
              <p:nvPr/>
            </p:nvSpPr>
            <p:spPr>
              <a:xfrm>
                <a:off x="8168829" y="2965085"/>
                <a:ext cx="673940" cy="1132586"/>
              </a:xfrm>
              <a:custGeom>
                <a:avLst/>
                <a:gdLst/>
                <a:ahLst/>
                <a:cxnLst/>
                <a:rect l="l" t="t" r="r" b="b"/>
                <a:pathLst>
                  <a:path w="734" h="1232" extrusionOk="0">
                    <a:moveTo>
                      <a:pt x="136" y="0"/>
                    </a:moveTo>
                    <a:cubicBezTo>
                      <a:pt x="19" y="622"/>
                      <a:pt x="19" y="622"/>
                      <a:pt x="19" y="622"/>
                    </a:cubicBezTo>
                    <a:cubicBezTo>
                      <a:pt x="0" y="1201"/>
                      <a:pt x="0" y="1201"/>
                      <a:pt x="0" y="1201"/>
                    </a:cubicBezTo>
                    <a:cubicBezTo>
                      <a:pt x="0" y="1201"/>
                      <a:pt x="202" y="1223"/>
                      <a:pt x="282" y="1201"/>
                    </a:cubicBezTo>
                    <a:cubicBezTo>
                      <a:pt x="284" y="657"/>
                      <a:pt x="284" y="657"/>
                      <a:pt x="284" y="657"/>
                    </a:cubicBezTo>
                    <a:cubicBezTo>
                      <a:pt x="367" y="278"/>
                      <a:pt x="367" y="278"/>
                      <a:pt x="367" y="278"/>
                    </a:cubicBezTo>
                    <a:cubicBezTo>
                      <a:pt x="434" y="1215"/>
                      <a:pt x="434" y="1215"/>
                      <a:pt x="434" y="1215"/>
                    </a:cubicBezTo>
                    <a:cubicBezTo>
                      <a:pt x="434" y="1215"/>
                      <a:pt x="647" y="1232"/>
                      <a:pt x="734" y="1201"/>
                    </a:cubicBezTo>
                    <a:cubicBezTo>
                      <a:pt x="635" y="0"/>
                      <a:pt x="635" y="0"/>
                      <a:pt x="635" y="0"/>
                    </a:cubicBezTo>
                    <a:cubicBezTo>
                      <a:pt x="136" y="0"/>
                      <a:pt x="136" y="0"/>
                      <a:pt x="13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6" name="Google Shape;716;p27"/>
              <p:cNvSpPr/>
              <p:nvPr/>
            </p:nvSpPr>
            <p:spPr>
              <a:xfrm>
                <a:off x="8051713" y="2361974"/>
                <a:ext cx="343633" cy="682356"/>
              </a:xfrm>
              <a:custGeom>
                <a:avLst/>
                <a:gdLst/>
                <a:ahLst/>
                <a:cxnLst/>
                <a:rect l="l" t="t" r="r" b="b"/>
                <a:pathLst>
                  <a:path w="374" h="743" extrusionOk="0">
                    <a:moveTo>
                      <a:pt x="343" y="587"/>
                    </a:moveTo>
                    <a:cubicBezTo>
                      <a:pt x="335" y="602"/>
                      <a:pt x="300" y="626"/>
                      <a:pt x="270" y="646"/>
                    </a:cubicBezTo>
                    <a:cubicBezTo>
                      <a:pt x="248" y="661"/>
                      <a:pt x="228" y="673"/>
                      <a:pt x="224" y="676"/>
                    </a:cubicBezTo>
                    <a:cubicBezTo>
                      <a:pt x="215" y="681"/>
                      <a:pt x="207" y="686"/>
                      <a:pt x="198" y="690"/>
                    </a:cubicBezTo>
                    <a:cubicBezTo>
                      <a:pt x="116" y="734"/>
                      <a:pt x="0" y="743"/>
                      <a:pt x="0" y="743"/>
                    </a:cubicBezTo>
                    <a:cubicBezTo>
                      <a:pt x="5" y="519"/>
                      <a:pt x="5" y="519"/>
                      <a:pt x="5" y="519"/>
                    </a:cubicBezTo>
                    <a:cubicBezTo>
                      <a:pt x="129" y="490"/>
                      <a:pt x="129" y="490"/>
                      <a:pt x="129" y="490"/>
                    </a:cubicBezTo>
                    <a:cubicBezTo>
                      <a:pt x="129" y="490"/>
                      <a:pt x="221" y="136"/>
                      <a:pt x="240" y="86"/>
                    </a:cubicBezTo>
                    <a:cubicBezTo>
                      <a:pt x="259" y="36"/>
                      <a:pt x="355" y="0"/>
                      <a:pt x="355" y="0"/>
                    </a:cubicBezTo>
                    <a:cubicBezTo>
                      <a:pt x="346" y="67"/>
                      <a:pt x="346" y="67"/>
                      <a:pt x="346" y="67"/>
                    </a:cubicBezTo>
                    <a:cubicBezTo>
                      <a:pt x="348" y="371"/>
                      <a:pt x="348" y="371"/>
                      <a:pt x="348" y="371"/>
                    </a:cubicBezTo>
                    <a:cubicBezTo>
                      <a:pt x="345" y="444"/>
                      <a:pt x="374" y="529"/>
                      <a:pt x="343" y="5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7" name="Google Shape;717;p27"/>
              <p:cNvSpPr/>
              <p:nvPr/>
            </p:nvSpPr>
            <p:spPr>
              <a:xfrm>
                <a:off x="7986493" y="2838852"/>
                <a:ext cx="130500" cy="2055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8" name="Google Shape;718;p27"/>
              <p:cNvSpPr/>
              <p:nvPr/>
            </p:nvSpPr>
            <p:spPr>
              <a:xfrm>
                <a:off x="8234049" y="2584283"/>
                <a:ext cx="113609" cy="411658"/>
              </a:xfrm>
              <a:custGeom>
                <a:avLst/>
                <a:gdLst/>
                <a:ahLst/>
                <a:cxnLst/>
                <a:rect l="l" t="t" r="r" b="b"/>
                <a:pathLst>
                  <a:path w="124" h="448" extrusionOk="0">
                    <a:moveTo>
                      <a:pt x="67" y="275"/>
                    </a:moveTo>
                    <a:cubicBezTo>
                      <a:pt x="64" y="285"/>
                      <a:pt x="60" y="291"/>
                      <a:pt x="55" y="295"/>
                    </a:cubicBezTo>
                    <a:cubicBezTo>
                      <a:pt x="51" y="300"/>
                      <a:pt x="45" y="301"/>
                      <a:pt x="41" y="302"/>
                    </a:cubicBezTo>
                    <a:cubicBezTo>
                      <a:pt x="0" y="448"/>
                      <a:pt x="0" y="448"/>
                      <a:pt x="0" y="448"/>
                    </a:cubicBezTo>
                    <a:cubicBezTo>
                      <a:pt x="9" y="444"/>
                      <a:pt x="17" y="439"/>
                      <a:pt x="26" y="434"/>
                    </a:cubicBezTo>
                    <a:cubicBezTo>
                      <a:pt x="28" y="432"/>
                      <a:pt x="38" y="426"/>
                      <a:pt x="50" y="418"/>
                    </a:cubicBezTo>
                    <a:cubicBezTo>
                      <a:pt x="71" y="298"/>
                      <a:pt x="71" y="298"/>
                      <a:pt x="71" y="298"/>
                    </a:cubicBezTo>
                    <a:cubicBezTo>
                      <a:pt x="67" y="296"/>
                      <a:pt x="64" y="293"/>
                      <a:pt x="64" y="293"/>
                    </a:cubicBezTo>
                    <a:cubicBezTo>
                      <a:pt x="67" y="275"/>
                      <a:pt x="67" y="275"/>
                      <a:pt x="67" y="275"/>
                    </a:cubicBezTo>
                    <a:moveTo>
                      <a:pt x="124" y="0"/>
                    </a:moveTo>
                    <a:cubicBezTo>
                      <a:pt x="85" y="143"/>
                      <a:pt x="85" y="143"/>
                      <a:pt x="85" y="143"/>
                    </a:cubicBezTo>
                    <a:cubicBezTo>
                      <a:pt x="88" y="143"/>
                      <a:pt x="93" y="144"/>
                      <a:pt x="99" y="145"/>
                    </a:cubicBezTo>
                    <a:cubicBezTo>
                      <a:pt x="122" y="14"/>
                      <a:pt x="122" y="14"/>
                      <a:pt x="122" y="14"/>
                    </a:cubicBezTo>
                    <a:cubicBezTo>
                      <a:pt x="124" y="0"/>
                      <a:pt x="124" y="0"/>
                      <a:pt x="124"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19" name="Google Shape;719;p27"/>
              <p:cNvSpPr/>
              <p:nvPr/>
            </p:nvSpPr>
            <p:spPr>
              <a:xfrm>
                <a:off x="8264204" y="2298858"/>
                <a:ext cx="522463" cy="815601"/>
              </a:xfrm>
              <a:custGeom>
                <a:avLst/>
                <a:gdLst/>
                <a:ahLst/>
                <a:cxnLst/>
                <a:rect l="l" t="t" r="r" b="b"/>
                <a:pathLst>
                  <a:path w="569" h="887" extrusionOk="0">
                    <a:moveTo>
                      <a:pt x="550" y="796"/>
                    </a:moveTo>
                    <a:cubicBezTo>
                      <a:pt x="555" y="837"/>
                      <a:pt x="555" y="837"/>
                      <a:pt x="555" y="837"/>
                    </a:cubicBezTo>
                    <a:cubicBezTo>
                      <a:pt x="484" y="882"/>
                      <a:pt x="303" y="887"/>
                      <a:pt x="190" y="875"/>
                    </a:cubicBezTo>
                    <a:cubicBezTo>
                      <a:pt x="114" y="867"/>
                      <a:pt x="8" y="832"/>
                      <a:pt x="0" y="825"/>
                    </a:cubicBezTo>
                    <a:cubicBezTo>
                      <a:pt x="99" y="268"/>
                      <a:pt x="99" y="268"/>
                      <a:pt x="99" y="268"/>
                    </a:cubicBezTo>
                    <a:cubicBezTo>
                      <a:pt x="75" y="91"/>
                      <a:pt x="75" y="91"/>
                      <a:pt x="75" y="91"/>
                    </a:cubicBezTo>
                    <a:cubicBezTo>
                      <a:pt x="75" y="91"/>
                      <a:pt x="75" y="91"/>
                      <a:pt x="75" y="91"/>
                    </a:cubicBezTo>
                    <a:cubicBezTo>
                      <a:pt x="79" y="89"/>
                      <a:pt x="131" y="65"/>
                      <a:pt x="182" y="42"/>
                    </a:cubicBezTo>
                    <a:cubicBezTo>
                      <a:pt x="189" y="39"/>
                      <a:pt x="196" y="36"/>
                      <a:pt x="202" y="33"/>
                    </a:cubicBezTo>
                    <a:cubicBezTo>
                      <a:pt x="239" y="16"/>
                      <a:pt x="272" y="2"/>
                      <a:pt x="280" y="0"/>
                    </a:cubicBezTo>
                    <a:cubicBezTo>
                      <a:pt x="303" y="1"/>
                      <a:pt x="370" y="4"/>
                      <a:pt x="370" y="4"/>
                    </a:cubicBezTo>
                    <a:cubicBezTo>
                      <a:pt x="382" y="7"/>
                      <a:pt x="393" y="11"/>
                      <a:pt x="405" y="16"/>
                    </a:cubicBezTo>
                    <a:cubicBezTo>
                      <a:pt x="481" y="44"/>
                      <a:pt x="569" y="85"/>
                      <a:pt x="569" y="85"/>
                    </a:cubicBezTo>
                    <a:cubicBezTo>
                      <a:pt x="499" y="328"/>
                      <a:pt x="499" y="328"/>
                      <a:pt x="499" y="328"/>
                    </a:cubicBezTo>
                    <a:cubicBezTo>
                      <a:pt x="501" y="344"/>
                      <a:pt x="501" y="344"/>
                      <a:pt x="501" y="344"/>
                    </a:cubicBezTo>
                    <a:cubicBezTo>
                      <a:pt x="550" y="796"/>
                      <a:pt x="550" y="796"/>
                      <a:pt x="550" y="796"/>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0" name="Google Shape;720;p27"/>
              <p:cNvSpPr/>
              <p:nvPr/>
            </p:nvSpPr>
            <p:spPr>
              <a:xfrm>
                <a:off x="8394644" y="2599011"/>
                <a:ext cx="374490" cy="431294"/>
              </a:xfrm>
              <a:custGeom>
                <a:avLst/>
                <a:gdLst/>
                <a:ahLst/>
                <a:cxnLst/>
                <a:rect l="l" t="t" r="r" b="b"/>
                <a:pathLst>
                  <a:path w="408" h="470" extrusionOk="0">
                    <a:moveTo>
                      <a:pt x="336" y="0"/>
                    </a:moveTo>
                    <a:cubicBezTo>
                      <a:pt x="281" y="217"/>
                      <a:pt x="281" y="217"/>
                      <a:pt x="281" y="217"/>
                    </a:cubicBezTo>
                    <a:cubicBezTo>
                      <a:pt x="0" y="286"/>
                      <a:pt x="0" y="286"/>
                      <a:pt x="0" y="286"/>
                    </a:cubicBezTo>
                    <a:cubicBezTo>
                      <a:pt x="0" y="286"/>
                      <a:pt x="129" y="397"/>
                      <a:pt x="408" y="470"/>
                    </a:cubicBezTo>
                    <a:cubicBezTo>
                      <a:pt x="359" y="18"/>
                      <a:pt x="359" y="18"/>
                      <a:pt x="359" y="18"/>
                    </a:cubicBezTo>
                    <a:cubicBezTo>
                      <a:pt x="336" y="0"/>
                      <a:pt x="336" y="0"/>
                      <a:pt x="33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1" name="Google Shape;721;p27"/>
              <p:cNvSpPr/>
              <p:nvPr/>
            </p:nvSpPr>
            <p:spPr>
              <a:xfrm>
                <a:off x="8473890" y="2174028"/>
                <a:ext cx="133245" cy="263685"/>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2" name="Google Shape;722;p27"/>
              <p:cNvSpPr/>
              <p:nvPr/>
            </p:nvSpPr>
            <p:spPr>
              <a:xfrm>
                <a:off x="8605733" y="2215404"/>
                <a:ext cx="0" cy="1403"/>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3" name="Google Shape;723;p27"/>
              <p:cNvSpPr/>
              <p:nvPr/>
            </p:nvSpPr>
            <p:spPr>
              <a:xfrm>
                <a:off x="8475293" y="2216807"/>
                <a:ext cx="130440" cy="135349"/>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4" name="Google Shape;724;p27"/>
              <p:cNvSpPr/>
              <p:nvPr/>
            </p:nvSpPr>
            <p:spPr>
              <a:xfrm>
                <a:off x="8181452" y="2713321"/>
                <a:ext cx="231426" cy="161998"/>
              </a:xfrm>
              <a:custGeom>
                <a:avLst/>
                <a:gdLst/>
                <a:ahLst/>
                <a:cxnLst/>
                <a:rect l="l" t="t" r="r" b="b"/>
                <a:pathLst>
                  <a:path w="252" h="176" extrusionOk="0">
                    <a:moveTo>
                      <a:pt x="158" y="124"/>
                    </a:moveTo>
                    <a:cubicBezTo>
                      <a:pt x="142" y="176"/>
                      <a:pt x="121" y="152"/>
                      <a:pt x="121" y="152"/>
                    </a:cubicBezTo>
                    <a:cubicBezTo>
                      <a:pt x="124" y="134"/>
                      <a:pt x="124" y="134"/>
                      <a:pt x="124" y="134"/>
                    </a:cubicBezTo>
                    <a:cubicBezTo>
                      <a:pt x="121" y="144"/>
                      <a:pt x="117" y="150"/>
                      <a:pt x="112" y="154"/>
                    </a:cubicBezTo>
                    <a:cubicBezTo>
                      <a:pt x="98" y="168"/>
                      <a:pt x="82" y="156"/>
                      <a:pt x="82" y="156"/>
                    </a:cubicBezTo>
                    <a:cubicBezTo>
                      <a:pt x="89" y="139"/>
                      <a:pt x="89" y="139"/>
                      <a:pt x="89" y="139"/>
                    </a:cubicBezTo>
                    <a:cubicBezTo>
                      <a:pt x="85" y="145"/>
                      <a:pt x="81" y="149"/>
                      <a:pt x="77" y="152"/>
                    </a:cubicBezTo>
                    <a:cubicBezTo>
                      <a:pt x="62" y="162"/>
                      <a:pt x="47" y="152"/>
                      <a:pt x="47" y="152"/>
                    </a:cubicBezTo>
                    <a:cubicBezTo>
                      <a:pt x="47" y="152"/>
                      <a:pt x="74" y="83"/>
                      <a:pt x="80" y="78"/>
                    </a:cubicBezTo>
                    <a:cubicBezTo>
                      <a:pt x="85" y="73"/>
                      <a:pt x="125" y="50"/>
                      <a:pt x="125" y="50"/>
                    </a:cubicBezTo>
                    <a:cubicBezTo>
                      <a:pt x="80" y="61"/>
                      <a:pt x="80" y="61"/>
                      <a:pt x="80" y="61"/>
                    </a:cubicBezTo>
                    <a:cubicBezTo>
                      <a:pt x="80" y="61"/>
                      <a:pt x="78" y="68"/>
                      <a:pt x="54" y="95"/>
                    </a:cubicBezTo>
                    <a:cubicBezTo>
                      <a:pt x="29" y="123"/>
                      <a:pt x="0" y="103"/>
                      <a:pt x="0" y="103"/>
                    </a:cubicBezTo>
                    <a:cubicBezTo>
                      <a:pt x="4" y="98"/>
                      <a:pt x="54" y="31"/>
                      <a:pt x="58" y="29"/>
                    </a:cubicBezTo>
                    <a:cubicBezTo>
                      <a:pt x="62" y="26"/>
                      <a:pt x="123" y="0"/>
                      <a:pt x="134" y="1"/>
                    </a:cubicBezTo>
                    <a:cubicBezTo>
                      <a:pt x="146" y="1"/>
                      <a:pt x="246" y="23"/>
                      <a:pt x="246" y="23"/>
                    </a:cubicBezTo>
                    <a:cubicBezTo>
                      <a:pt x="252" y="109"/>
                      <a:pt x="252" y="109"/>
                      <a:pt x="252" y="109"/>
                    </a:cubicBezTo>
                    <a:cubicBezTo>
                      <a:pt x="210" y="157"/>
                      <a:pt x="158" y="124"/>
                      <a:pt x="158" y="12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5" name="Google Shape;725;p27"/>
              <p:cNvSpPr/>
              <p:nvPr/>
            </p:nvSpPr>
            <p:spPr>
              <a:xfrm>
                <a:off x="8252282" y="2781346"/>
                <a:ext cx="57506" cy="72233"/>
              </a:xfrm>
              <a:custGeom>
                <a:avLst/>
                <a:gdLst/>
                <a:ahLst/>
                <a:cxnLst/>
                <a:rect l="l" t="t" r="r" b="b"/>
                <a:pathLst>
                  <a:path w="63" h="78" extrusionOk="0">
                    <a:moveTo>
                      <a:pt x="63" y="0"/>
                    </a:moveTo>
                    <a:cubicBezTo>
                      <a:pt x="26" y="24"/>
                      <a:pt x="26" y="24"/>
                      <a:pt x="26" y="24"/>
                    </a:cubicBezTo>
                    <a:cubicBezTo>
                      <a:pt x="0" y="78"/>
                      <a:pt x="0" y="78"/>
                      <a:pt x="0" y="78"/>
                    </a:cubicBezTo>
                    <a:cubicBezTo>
                      <a:pt x="4" y="75"/>
                      <a:pt x="8" y="71"/>
                      <a:pt x="12" y="65"/>
                    </a:cubicBezTo>
                    <a:cubicBezTo>
                      <a:pt x="12" y="65"/>
                      <a:pt x="27" y="32"/>
                      <a:pt x="30" y="27"/>
                    </a:cubicBezTo>
                    <a:cubicBezTo>
                      <a:pt x="34" y="22"/>
                      <a:pt x="61" y="1"/>
                      <a:pt x="63"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6" name="Google Shape;726;p27"/>
              <p:cNvSpPr/>
              <p:nvPr/>
            </p:nvSpPr>
            <p:spPr>
              <a:xfrm>
                <a:off x="8284541" y="2798878"/>
                <a:ext cx="41376" cy="56103"/>
              </a:xfrm>
              <a:custGeom>
                <a:avLst/>
                <a:gdLst/>
                <a:ahLst/>
                <a:cxnLst/>
                <a:rect l="l" t="t" r="r" b="b"/>
                <a:pathLst>
                  <a:path w="45" h="61" extrusionOk="0">
                    <a:moveTo>
                      <a:pt x="45" y="0"/>
                    </a:moveTo>
                    <a:cubicBezTo>
                      <a:pt x="43" y="1"/>
                      <a:pt x="23" y="9"/>
                      <a:pt x="19" y="12"/>
                    </a:cubicBezTo>
                    <a:cubicBezTo>
                      <a:pt x="16" y="15"/>
                      <a:pt x="4" y="49"/>
                      <a:pt x="0" y="61"/>
                    </a:cubicBezTo>
                    <a:cubicBezTo>
                      <a:pt x="5" y="57"/>
                      <a:pt x="9" y="51"/>
                      <a:pt x="12" y="41"/>
                    </a:cubicBezTo>
                    <a:cubicBezTo>
                      <a:pt x="12" y="41"/>
                      <a:pt x="20" y="20"/>
                      <a:pt x="22" y="15"/>
                    </a:cubicBezTo>
                    <a:cubicBezTo>
                      <a:pt x="24" y="11"/>
                      <a:pt x="43" y="1"/>
                      <a:pt x="45"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7" name="Google Shape;727;p27"/>
              <p:cNvSpPr/>
              <p:nvPr/>
            </p:nvSpPr>
            <p:spPr>
              <a:xfrm>
                <a:off x="8386930" y="2377403"/>
                <a:ext cx="563136" cy="631162"/>
              </a:xfrm>
              <a:custGeom>
                <a:avLst/>
                <a:gdLst/>
                <a:ahLst/>
                <a:cxnLst/>
                <a:rect l="l" t="t" r="r" b="b"/>
                <a:pathLst>
                  <a:path w="613" h="687" extrusionOk="0">
                    <a:moveTo>
                      <a:pt x="435" y="0"/>
                    </a:moveTo>
                    <a:cubicBezTo>
                      <a:pt x="510" y="34"/>
                      <a:pt x="613" y="580"/>
                      <a:pt x="538" y="634"/>
                    </a:cubicBezTo>
                    <a:cubicBezTo>
                      <a:pt x="464" y="687"/>
                      <a:pt x="8" y="527"/>
                      <a:pt x="8" y="527"/>
                    </a:cubicBezTo>
                    <a:cubicBezTo>
                      <a:pt x="8" y="527"/>
                      <a:pt x="0" y="425"/>
                      <a:pt x="28" y="381"/>
                    </a:cubicBezTo>
                    <a:cubicBezTo>
                      <a:pt x="367" y="429"/>
                      <a:pt x="367" y="429"/>
                      <a:pt x="367" y="429"/>
                    </a:cubicBezTo>
                    <a:cubicBezTo>
                      <a:pt x="367" y="429"/>
                      <a:pt x="345" y="303"/>
                      <a:pt x="344" y="241"/>
                    </a:cubicBezTo>
                    <a:cubicBezTo>
                      <a:pt x="346" y="114"/>
                      <a:pt x="435" y="0"/>
                      <a:pt x="435"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8" name="Google Shape;728;p27"/>
              <p:cNvSpPr/>
              <p:nvPr/>
            </p:nvSpPr>
            <p:spPr>
              <a:xfrm>
                <a:off x="7722808" y="2617945"/>
                <a:ext cx="561735" cy="307867"/>
              </a:xfrm>
              <a:custGeom>
                <a:avLst/>
                <a:gdLst/>
                <a:ahLst/>
                <a:cxnLst/>
                <a:rect l="l" t="t" r="r" b="b"/>
                <a:pathLst>
                  <a:path w="611" h="335" extrusionOk="0">
                    <a:moveTo>
                      <a:pt x="520" y="7"/>
                    </a:moveTo>
                    <a:cubicBezTo>
                      <a:pt x="519" y="3"/>
                      <a:pt x="515" y="0"/>
                      <a:pt x="510" y="0"/>
                    </a:cubicBezTo>
                    <a:cubicBezTo>
                      <a:pt x="11" y="0"/>
                      <a:pt x="11" y="0"/>
                      <a:pt x="11" y="0"/>
                    </a:cubicBezTo>
                    <a:cubicBezTo>
                      <a:pt x="5" y="0"/>
                      <a:pt x="0" y="6"/>
                      <a:pt x="2" y="12"/>
                    </a:cubicBezTo>
                    <a:cubicBezTo>
                      <a:pt x="92" y="335"/>
                      <a:pt x="92" y="335"/>
                      <a:pt x="92" y="335"/>
                    </a:cubicBezTo>
                    <a:cubicBezTo>
                      <a:pt x="611" y="335"/>
                      <a:pt x="611" y="335"/>
                      <a:pt x="611" y="335"/>
                    </a:cubicBezTo>
                    <a:lnTo>
                      <a:pt x="520" y="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29" name="Google Shape;729;p27"/>
              <p:cNvSpPr/>
              <p:nvPr/>
            </p:nvSpPr>
            <p:spPr>
              <a:xfrm>
                <a:off x="8154803" y="2901267"/>
                <a:ext cx="301500" cy="24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0" name="Google Shape;730;p27"/>
              <p:cNvSpPr/>
              <p:nvPr/>
            </p:nvSpPr>
            <p:spPr>
              <a:xfrm>
                <a:off x="7893923" y="2920202"/>
                <a:ext cx="96778" cy="34363"/>
              </a:xfrm>
              <a:custGeom>
                <a:avLst/>
                <a:gdLst/>
                <a:ahLst/>
                <a:cxnLst/>
                <a:rect l="l" t="t" r="r" b="b"/>
                <a:pathLst>
                  <a:path w="105" h="37" extrusionOk="0">
                    <a:moveTo>
                      <a:pt x="95" y="37"/>
                    </a:moveTo>
                    <a:cubicBezTo>
                      <a:pt x="0" y="30"/>
                      <a:pt x="0" y="30"/>
                      <a:pt x="0" y="30"/>
                    </a:cubicBezTo>
                    <a:cubicBezTo>
                      <a:pt x="0" y="30"/>
                      <a:pt x="1" y="3"/>
                      <a:pt x="33" y="1"/>
                    </a:cubicBezTo>
                    <a:cubicBezTo>
                      <a:pt x="64" y="0"/>
                      <a:pt x="105" y="7"/>
                      <a:pt x="105" y="7"/>
                    </a:cubicBezTo>
                    <a:lnTo>
                      <a:pt x="95" y="37"/>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1" name="Google Shape;731;p27"/>
              <p:cNvSpPr/>
              <p:nvPr/>
            </p:nvSpPr>
            <p:spPr>
              <a:xfrm>
                <a:off x="7710885" y="2617945"/>
                <a:ext cx="561735" cy="307867"/>
              </a:xfrm>
              <a:custGeom>
                <a:avLst/>
                <a:gdLst/>
                <a:ahLst/>
                <a:cxnLst/>
                <a:rect l="l" t="t" r="r" b="b"/>
                <a:pathLst>
                  <a:path w="611" h="335" extrusionOk="0">
                    <a:moveTo>
                      <a:pt x="519" y="7"/>
                    </a:moveTo>
                    <a:cubicBezTo>
                      <a:pt x="518" y="3"/>
                      <a:pt x="514" y="0"/>
                      <a:pt x="510" y="0"/>
                    </a:cubicBezTo>
                    <a:cubicBezTo>
                      <a:pt x="11" y="0"/>
                      <a:pt x="11" y="0"/>
                      <a:pt x="11" y="0"/>
                    </a:cubicBezTo>
                    <a:cubicBezTo>
                      <a:pt x="4" y="0"/>
                      <a:pt x="0" y="6"/>
                      <a:pt x="2" y="12"/>
                    </a:cubicBezTo>
                    <a:cubicBezTo>
                      <a:pt x="92" y="335"/>
                      <a:pt x="92" y="335"/>
                      <a:pt x="92" y="335"/>
                    </a:cubicBezTo>
                    <a:cubicBezTo>
                      <a:pt x="611" y="335"/>
                      <a:pt x="611" y="335"/>
                      <a:pt x="611" y="335"/>
                    </a:cubicBezTo>
                    <a:lnTo>
                      <a:pt x="519"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2" name="Google Shape;732;p27"/>
              <p:cNvSpPr/>
              <p:nvPr/>
            </p:nvSpPr>
            <p:spPr>
              <a:xfrm>
                <a:off x="7902338" y="2748385"/>
                <a:ext cx="149463" cy="4501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3" name="Google Shape;733;p27"/>
              <p:cNvSpPr/>
              <p:nvPr/>
            </p:nvSpPr>
            <p:spPr>
              <a:xfrm>
                <a:off x="7915662" y="2825528"/>
                <a:ext cx="200569" cy="164102"/>
              </a:xfrm>
              <a:custGeom>
                <a:avLst/>
                <a:gdLst/>
                <a:ahLst/>
                <a:cxnLst/>
                <a:rect l="l" t="t" r="r" b="b"/>
                <a:pathLst>
                  <a:path w="218" h="178" extrusionOk="0">
                    <a:moveTo>
                      <a:pt x="218" y="109"/>
                    </a:moveTo>
                    <a:cubicBezTo>
                      <a:pt x="214" y="126"/>
                      <a:pt x="204" y="152"/>
                      <a:pt x="183" y="160"/>
                    </a:cubicBezTo>
                    <a:cubicBezTo>
                      <a:pt x="152" y="170"/>
                      <a:pt x="66" y="178"/>
                      <a:pt x="50" y="162"/>
                    </a:cubicBezTo>
                    <a:cubicBezTo>
                      <a:pt x="34" y="146"/>
                      <a:pt x="0" y="28"/>
                      <a:pt x="0" y="28"/>
                    </a:cubicBezTo>
                    <a:cubicBezTo>
                      <a:pt x="0" y="28"/>
                      <a:pt x="23" y="21"/>
                      <a:pt x="34" y="43"/>
                    </a:cubicBezTo>
                    <a:cubicBezTo>
                      <a:pt x="44" y="65"/>
                      <a:pt x="64" y="123"/>
                      <a:pt x="64" y="123"/>
                    </a:cubicBezTo>
                    <a:cubicBezTo>
                      <a:pt x="53" y="3"/>
                      <a:pt x="53" y="3"/>
                      <a:pt x="53" y="3"/>
                    </a:cubicBezTo>
                    <a:cubicBezTo>
                      <a:pt x="53" y="3"/>
                      <a:pt x="69" y="0"/>
                      <a:pt x="78" y="13"/>
                    </a:cubicBezTo>
                    <a:cubicBezTo>
                      <a:pt x="87" y="26"/>
                      <a:pt x="95" y="105"/>
                      <a:pt x="95" y="105"/>
                    </a:cubicBezTo>
                    <a:cubicBezTo>
                      <a:pt x="86" y="7"/>
                      <a:pt x="86" y="7"/>
                      <a:pt x="86" y="7"/>
                    </a:cubicBezTo>
                    <a:cubicBezTo>
                      <a:pt x="86" y="7"/>
                      <a:pt x="110" y="3"/>
                      <a:pt x="114" y="28"/>
                    </a:cubicBezTo>
                    <a:cubicBezTo>
                      <a:pt x="118" y="54"/>
                      <a:pt x="127" y="113"/>
                      <a:pt x="127" y="113"/>
                    </a:cubicBezTo>
                    <a:cubicBezTo>
                      <a:pt x="121" y="44"/>
                      <a:pt x="121" y="44"/>
                      <a:pt x="121" y="44"/>
                    </a:cubicBezTo>
                    <a:cubicBezTo>
                      <a:pt x="121" y="44"/>
                      <a:pt x="143" y="44"/>
                      <a:pt x="148" y="67"/>
                    </a:cubicBezTo>
                    <a:cubicBezTo>
                      <a:pt x="151" y="85"/>
                      <a:pt x="156" y="108"/>
                      <a:pt x="156" y="108"/>
                    </a:cubicBezTo>
                    <a:lnTo>
                      <a:pt x="218" y="109"/>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4" name="Google Shape;734;p27"/>
              <p:cNvSpPr/>
              <p:nvPr/>
            </p:nvSpPr>
            <p:spPr>
              <a:xfrm>
                <a:off x="8373606" y="2021848"/>
                <a:ext cx="246854" cy="295945"/>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5" name="Google Shape;735;p27"/>
              <p:cNvSpPr/>
              <p:nvPr/>
            </p:nvSpPr>
            <p:spPr>
              <a:xfrm>
                <a:off x="8516669" y="2180340"/>
                <a:ext cx="41376" cy="23142"/>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6" name="Google Shape;736;p27"/>
              <p:cNvSpPr/>
              <p:nvPr/>
            </p:nvSpPr>
            <p:spPr>
              <a:xfrm>
                <a:off x="8377813" y="2206288"/>
                <a:ext cx="25247" cy="16831"/>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7" name="Google Shape;737;p27"/>
              <p:cNvSpPr/>
              <p:nvPr/>
            </p:nvSpPr>
            <p:spPr>
              <a:xfrm>
                <a:off x="8404462" y="2170521"/>
                <a:ext cx="19636" cy="39272"/>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8" name="Google Shape;738;p27"/>
              <p:cNvSpPr/>
              <p:nvPr/>
            </p:nvSpPr>
            <p:spPr>
              <a:xfrm>
                <a:off x="8472487" y="2158600"/>
                <a:ext cx="18935" cy="39272"/>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39" name="Google Shape;739;p27"/>
              <p:cNvSpPr/>
              <p:nvPr/>
            </p:nvSpPr>
            <p:spPr>
              <a:xfrm>
                <a:off x="8465475" y="2102496"/>
                <a:ext cx="64519" cy="59610"/>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0" name="Google Shape;740;p27"/>
              <p:cNvSpPr/>
              <p:nvPr/>
            </p:nvSpPr>
            <p:spPr>
              <a:xfrm>
                <a:off x="8379917" y="2126340"/>
                <a:ext cx="44883" cy="5119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1" name="Google Shape;741;p27"/>
              <p:cNvSpPr/>
              <p:nvPr/>
            </p:nvSpPr>
            <p:spPr>
              <a:xfrm>
                <a:off x="8602227" y="2099691"/>
                <a:ext cx="70129" cy="122025"/>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2" name="Google Shape;742;p27"/>
              <p:cNvSpPr/>
              <p:nvPr/>
            </p:nvSpPr>
            <p:spPr>
              <a:xfrm>
                <a:off x="8609941" y="2134054"/>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3" name="Google Shape;743;p27"/>
              <p:cNvSpPr/>
              <p:nvPr/>
            </p:nvSpPr>
            <p:spPr>
              <a:xfrm>
                <a:off x="8325918" y="1951719"/>
                <a:ext cx="323295" cy="246153"/>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
          <p:nvSpPr>
            <p:cNvPr id="744" name="Google Shape;744;p27"/>
            <p:cNvSpPr/>
            <p:nvPr/>
          </p:nvSpPr>
          <p:spPr>
            <a:xfrm>
              <a:off x="6208623" y="3034516"/>
              <a:ext cx="200575"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45" name="Google Shape;745;p27"/>
            <p:cNvSpPr/>
            <p:nvPr/>
          </p:nvSpPr>
          <p:spPr>
            <a:xfrm>
              <a:off x="4765672" y="18636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
        <p:nvSpPr>
          <p:cNvPr id="8" name="TextBox 7">
            <a:extLst>
              <a:ext uri="{FF2B5EF4-FFF2-40B4-BE49-F238E27FC236}">
                <a16:creationId xmlns:a16="http://schemas.microsoft.com/office/drawing/2014/main" id="{C2422798-36A5-D4F3-E365-A50CA132A0E7}"/>
              </a:ext>
            </a:extLst>
          </p:cNvPr>
          <p:cNvSpPr txBox="1"/>
          <p:nvPr/>
        </p:nvSpPr>
        <p:spPr>
          <a:xfrm>
            <a:off x="517629" y="3898744"/>
            <a:ext cx="3458538" cy="954107"/>
          </a:xfrm>
          <a:prstGeom prst="rect">
            <a:avLst/>
          </a:prstGeom>
          <a:noFill/>
        </p:spPr>
        <p:txBody>
          <a:bodyPr wrap="square" rtlCol="0">
            <a:spAutoFit/>
          </a:bodyPr>
          <a:lstStyle/>
          <a:p>
            <a:r>
              <a:rPr lang="en-US" dirty="0"/>
              <a:t>Done by:</a:t>
            </a:r>
          </a:p>
          <a:p>
            <a:pPr marL="285750" lvl="1" indent="-285750">
              <a:buFont typeface="Arial" panose="020B0604020202020204" pitchFamily="34" charset="0"/>
              <a:buChar char="•"/>
            </a:pPr>
            <a:r>
              <a:rPr lang="en-US" dirty="0"/>
              <a:t>Fatema Mohamed</a:t>
            </a:r>
          </a:p>
          <a:p>
            <a:pPr marL="285750" lvl="7" indent="-285750">
              <a:buFont typeface="Arial" panose="020B0604020202020204" pitchFamily="34" charset="0"/>
              <a:buChar char="•"/>
            </a:pPr>
            <a:r>
              <a:rPr lang="en-US" dirty="0"/>
              <a:t>Sara Waleed</a:t>
            </a:r>
          </a:p>
          <a:p>
            <a:pPr marL="285750" lvl="7" indent="-285750">
              <a:buFont typeface="Arial" panose="020B0604020202020204" pitchFamily="34" charset="0"/>
              <a:buChar char="•"/>
            </a:pPr>
            <a:r>
              <a:rPr lang="en-US" dirty="0"/>
              <a:t>Mohamed AlMurbati</a:t>
            </a:r>
            <a:endParaRPr lang="en-GB"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883">
          <a:extLst>
            <a:ext uri="{FF2B5EF4-FFF2-40B4-BE49-F238E27FC236}">
              <a16:creationId xmlns:a16="http://schemas.microsoft.com/office/drawing/2014/main" id="{0AA37528-5F59-4072-8DFE-519BDAAF08D8}"/>
            </a:ext>
          </a:extLst>
        </p:cNvPr>
        <p:cNvGrpSpPr/>
        <p:nvPr/>
      </p:nvGrpSpPr>
      <p:grpSpPr>
        <a:xfrm>
          <a:off x="0" y="0"/>
          <a:ext cx="0" cy="0"/>
          <a:chOff x="0" y="0"/>
          <a:chExt cx="0" cy="0"/>
        </a:xfrm>
      </p:grpSpPr>
      <p:sp>
        <p:nvSpPr>
          <p:cNvPr id="884" name="Google Shape;884;p32">
            <a:extLst>
              <a:ext uri="{FF2B5EF4-FFF2-40B4-BE49-F238E27FC236}">
                <a16:creationId xmlns:a16="http://schemas.microsoft.com/office/drawing/2014/main" id="{CA553617-6C86-A806-4527-DECEFDECFE97}"/>
              </a:ext>
            </a:extLst>
          </p:cNvPr>
          <p:cNvSpPr txBox="1">
            <a:spLocks noGrp="1"/>
          </p:cNvSpPr>
          <p:nvPr>
            <p:ph type="title"/>
          </p:nvPr>
        </p:nvSpPr>
        <p:spPr>
          <a:xfrm>
            <a:off x="149226" y="420532"/>
            <a:ext cx="7241722" cy="8939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t>Top-Rated Airbnb Property Types in Amsterdam</a:t>
            </a:r>
            <a:endParaRPr sz="2400" dirty="0"/>
          </a:p>
        </p:txBody>
      </p:sp>
      <p:sp>
        <p:nvSpPr>
          <p:cNvPr id="885" name="Google Shape;885;p32">
            <a:extLst>
              <a:ext uri="{FF2B5EF4-FFF2-40B4-BE49-F238E27FC236}">
                <a16:creationId xmlns:a16="http://schemas.microsoft.com/office/drawing/2014/main" id="{7125E313-09C2-7136-E19C-0E86C77406F8}"/>
              </a:ext>
            </a:extLst>
          </p:cNvPr>
          <p:cNvSpPr txBox="1">
            <a:spLocks noGrp="1"/>
          </p:cNvSpPr>
          <p:nvPr>
            <p:ph type="subTitle" idx="1"/>
          </p:nvPr>
        </p:nvSpPr>
        <p:spPr>
          <a:xfrm>
            <a:off x="261257" y="1409732"/>
            <a:ext cx="4147457" cy="2215211"/>
          </a:xfrm>
          <a:prstGeom prst="rect">
            <a:avLst/>
          </a:prstGeom>
        </p:spPr>
        <p:txBody>
          <a:bodyPr spcFirstLastPara="1" wrap="square" lIns="91425" tIns="91425" rIns="91425" bIns="91425" anchor="t" anchorCtr="0">
            <a:noAutofit/>
          </a:bodyPr>
          <a:lstStyle/>
          <a:p>
            <a:pPr marL="285750" lvl="0" indent="-285750" algn="just" eaLnBrk="0" fontAlgn="base" hangingPunct="0"/>
            <a:r>
              <a:rPr lang="en-GB" dirty="0"/>
              <a:t>This table shows the top-rated property types in Amsterdam based on guest reviews. While these listings are rare, they consistently earn exceptional ratings from guests. Their uniqueness and charm likely contribute to this positive feedback</a:t>
            </a:r>
            <a:endParaRPr dirty="0"/>
          </a:p>
        </p:txBody>
      </p:sp>
      <p:graphicFrame>
        <p:nvGraphicFramePr>
          <p:cNvPr id="5" name="Table 4">
            <a:extLst>
              <a:ext uri="{FF2B5EF4-FFF2-40B4-BE49-F238E27FC236}">
                <a16:creationId xmlns:a16="http://schemas.microsoft.com/office/drawing/2014/main" id="{3C38868D-FE89-FB7B-4083-2C7FEA202A9C}"/>
              </a:ext>
            </a:extLst>
          </p:cNvPr>
          <p:cNvGraphicFramePr>
            <a:graphicFrameLocks noGrp="1"/>
          </p:cNvGraphicFramePr>
          <p:nvPr>
            <p:extLst>
              <p:ext uri="{D42A27DB-BD31-4B8C-83A1-F6EECF244321}">
                <p14:modId xmlns:p14="http://schemas.microsoft.com/office/powerpoint/2010/main" val="2937952828"/>
              </p:ext>
            </p:extLst>
          </p:nvPr>
        </p:nvGraphicFramePr>
        <p:xfrm>
          <a:off x="4621131" y="1314450"/>
          <a:ext cx="4051300" cy="1982709"/>
        </p:xfrm>
        <a:graphic>
          <a:graphicData uri="http://schemas.openxmlformats.org/drawingml/2006/table">
            <a:tbl>
              <a:tblPr>
                <a:tableStyleId>{08FB837D-C827-4EFA-A057-4D05807E0F7C}</a:tableStyleId>
              </a:tblPr>
              <a:tblGrid>
                <a:gridCol w="1784252">
                  <a:extLst>
                    <a:ext uri="{9D8B030D-6E8A-4147-A177-3AD203B41FA5}">
                      <a16:colId xmlns:a16="http://schemas.microsoft.com/office/drawing/2014/main" val="596654736"/>
                    </a:ext>
                  </a:extLst>
                </a:gridCol>
                <a:gridCol w="1679295">
                  <a:extLst>
                    <a:ext uri="{9D8B030D-6E8A-4147-A177-3AD203B41FA5}">
                      <a16:colId xmlns:a16="http://schemas.microsoft.com/office/drawing/2014/main" val="662405410"/>
                    </a:ext>
                  </a:extLst>
                </a:gridCol>
                <a:gridCol w="587753">
                  <a:extLst>
                    <a:ext uri="{9D8B030D-6E8A-4147-A177-3AD203B41FA5}">
                      <a16:colId xmlns:a16="http://schemas.microsoft.com/office/drawing/2014/main" val="146615685"/>
                    </a:ext>
                  </a:extLst>
                </a:gridCol>
              </a:tblGrid>
              <a:tr h="271795">
                <a:tc gridSpan="3">
                  <a:txBody>
                    <a:bodyPr/>
                    <a:lstStyle/>
                    <a:p>
                      <a:pPr marL="0" marR="0" indent="0" algn="ctr" defTabSz="914400" rtl="0" eaLnBrk="1" fontAlgn="b" latinLnBrk="0" hangingPunct="1">
                        <a:lnSpc>
                          <a:spcPct val="100000"/>
                        </a:lnSpc>
                        <a:spcBef>
                          <a:spcPts val="0"/>
                        </a:spcBef>
                        <a:spcAft>
                          <a:spcPts val="0"/>
                        </a:spcAft>
                        <a:buClr>
                          <a:srgbClr val="000000"/>
                        </a:buClr>
                        <a:buSzTx/>
                        <a:buFont typeface="Arial"/>
                        <a:buNone/>
                        <a:tabLst/>
                        <a:defRPr/>
                      </a:pPr>
                      <a:r>
                        <a:rPr lang="en-US" sz="1100" b="1" u="none" strike="noStrike" dirty="0">
                          <a:effectLst/>
                        </a:rPr>
                        <a:t>Property Types in Amsterdam with </a:t>
                      </a:r>
                      <a:r>
                        <a:rPr lang="en-US" sz="1100" b="1" u="none" strike="noStrike" dirty="0">
                          <a:solidFill>
                            <a:srgbClr val="C00000"/>
                          </a:solidFill>
                          <a:effectLst/>
                        </a:rPr>
                        <a:t>Highest</a:t>
                      </a:r>
                      <a:r>
                        <a:rPr lang="en-US" sz="1100" b="1" u="none" strike="noStrike" dirty="0">
                          <a:effectLst/>
                        </a:rPr>
                        <a:t> Guest ratings</a:t>
                      </a:r>
                    </a:p>
                    <a:p>
                      <a:pPr algn="l" fontAlgn="b"/>
                      <a:endParaRPr lang="en-GB" sz="1100" b="1" i="0" u="none" strike="noStrike" dirty="0">
                        <a:solidFill>
                          <a:srgbClr val="000000"/>
                        </a:solidFill>
                        <a:effectLst/>
                        <a:latin typeface="Aptos Narrow" panose="020B0004020202020204" pitchFamily="34" charset="0"/>
                      </a:endParaRPr>
                    </a:p>
                  </a:txBody>
                  <a:tcPr marL="6350" marR="6350" marT="6350" marB="0" anchor="b"/>
                </a:tc>
                <a:tc hMerge="1">
                  <a:txBody>
                    <a:bodyPr/>
                    <a:lstStyle/>
                    <a:p>
                      <a:pPr algn="l" fontAlgn="b"/>
                      <a:endParaRPr lang="en-GB" sz="1100" b="0" i="0" u="none" strike="noStrike" dirty="0">
                        <a:solidFill>
                          <a:srgbClr val="000000"/>
                        </a:solidFill>
                        <a:effectLst/>
                        <a:latin typeface="Aptos Narrow" panose="020B0004020202020204" pitchFamily="34" charset="0"/>
                      </a:endParaRPr>
                    </a:p>
                  </a:txBody>
                  <a:tcPr marL="6350" marR="6350" marT="6350" marB="0" anchor="b">
                    <a:lnL>
                      <a:noFill/>
                    </a:lnL>
                    <a:lnR>
                      <a:noFill/>
                    </a:lnR>
                    <a:lnT>
                      <a:noFill/>
                    </a:lnT>
                    <a:lnB>
                      <a:noFill/>
                    </a:lnB>
                    <a:noFill/>
                  </a:tcPr>
                </a:tc>
                <a:tc hMerge="1">
                  <a:txBody>
                    <a:bodyPr/>
                    <a:lstStyle/>
                    <a:p>
                      <a:pPr algn="l" fontAlgn="b"/>
                      <a:endParaRPr lang="en-GB" sz="1100" b="0" i="0" u="none" strike="noStrike" dirty="0">
                        <a:solidFill>
                          <a:srgbClr val="000000"/>
                        </a:solidFill>
                        <a:effectLst/>
                        <a:latin typeface="Aptos Narrow" panose="020B0004020202020204" pitchFamily="34" charset="0"/>
                      </a:endParaRPr>
                    </a:p>
                  </a:txBody>
                  <a:tcPr marL="6350" marR="6350" marT="6350" marB="0" anchor="b">
                    <a:lnL>
                      <a:noFill/>
                    </a:lnL>
                    <a:lnR>
                      <a:noFill/>
                    </a:lnR>
                    <a:lnT>
                      <a:noFill/>
                    </a:lnT>
                    <a:lnB>
                      <a:noFill/>
                    </a:lnB>
                    <a:noFill/>
                  </a:tcPr>
                </a:tc>
                <a:extLst>
                  <a:ext uri="{0D108BD9-81ED-4DB2-BD59-A6C34878D82A}">
                    <a16:rowId xmlns:a16="http://schemas.microsoft.com/office/drawing/2014/main" val="2462801673"/>
                  </a:ext>
                </a:extLst>
              </a:tr>
              <a:tr h="379909">
                <a:tc>
                  <a:txBody>
                    <a:bodyPr/>
                    <a:lstStyle/>
                    <a:p>
                      <a:pPr algn="l" fontAlgn="b"/>
                      <a:r>
                        <a:rPr lang="en-GB" sz="1100" b="1" u="none" strike="noStrike" dirty="0">
                          <a:effectLst/>
                        </a:rPr>
                        <a:t>Property_Types</a:t>
                      </a:r>
                      <a:endParaRPr lang="en-GB" sz="1100" b="1" i="0" u="none" strike="noStrike" dirty="0">
                        <a:solidFill>
                          <a:srgbClr val="000000"/>
                        </a:solidFill>
                        <a:effectLst/>
                        <a:latin typeface="Aptos Narrow" panose="020B0004020202020204" pitchFamily="34" charset="0"/>
                      </a:endParaRPr>
                    </a:p>
                  </a:txBody>
                  <a:tcPr marL="6350" marR="6350" marT="6350" marB="0" anchor="b">
                    <a:solidFill>
                      <a:schemeClr val="accent1">
                        <a:lumMod val="90000"/>
                      </a:schemeClr>
                    </a:solidFill>
                  </a:tcPr>
                </a:tc>
                <a:tc>
                  <a:txBody>
                    <a:bodyPr/>
                    <a:lstStyle/>
                    <a:p>
                      <a:pPr algn="l" fontAlgn="b"/>
                      <a:r>
                        <a:rPr lang="en-GB" sz="1100" b="1" u="none" strike="noStrike" dirty="0">
                          <a:effectLst/>
                        </a:rPr>
                        <a:t>Average of review_scores_rating</a:t>
                      </a:r>
                      <a:endParaRPr lang="en-GB" sz="1100" b="1" i="0" u="none" strike="noStrike" dirty="0">
                        <a:solidFill>
                          <a:srgbClr val="000000"/>
                        </a:solidFill>
                        <a:effectLst/>
                        <a:latin typeface="Aptos Narrow" panose="020B0004020202020204" pitchFamily="34" charset="0"/>
                      </a:endParaRPr>
                    </a:p>
                  </a:txBody>
                  <a:tcPr marL="6350" marR="6350" marT="6350" marB="0" anchor="b">
                    <a:solidFill>
                      <a:schemeClr val="accent1">
                        <a:lumMod val="90000"/>
                      </a:schemeClr>
                    </a:solidFill>
                  </a:tcPr>
                </a:tc>
                <a:tc>
                  <a:txBody>
                    <a:bodyPr/>
                    <a:lstStyle/>
                    <a:p>
                      <a:pPr algn="l" fontAlgn="b"/>
                      <a:r>
                        <a:rPr lang="en-GB" sz="1100" b="1" u="none" strike="noStrike" dirty="0">
                          <a:effectLst/>
                        </a:rPr>
                        <a:t>Count of id</a:t>
                      </a:r>
                      <a:endParaRPr lang="en-GB" sz="1100" b="1" i="0" u="none" strike="noStrike" dirty="0">
                        <a:solidFill>
                          <a:srgbClr val="000000"/>
                        </a:solidFill>
                        <a:effectLst/>
                        <a:latin typeface="Aptos Narrow" panose="020B0004020202020204" pitchFamily="34" charset="0"/>
                      </a:endParaRPr>
                    </a:p>
                  </a:txBody>
                  <a:tcPr marL="6350" marR="6350" marT="6350" marB="0" anchor="b">
                    <a:solidFill>
                      <a:schemeClr val="accent1">
                        <a:lumMod val="90000"/>
                      </a:schemeClr>
                    </a:solidFill>
                  </a:tcPr>
                </a:tc>
                <a:extLst>
                  <a:ext uri="{0D108BD9-81ED-4DB2-BD59-A6C34878D82A}">
                    <a16:rowId xmlns:a16="http://schemas.microsoft.com/office/drawing/2014/main" val="759693301"/>
                  </a:ext>
                </a:extLst>
              </a:tr>
              <a:tr h="271795">
                <a:tc>
                  <a:txBody>
                    <a:bodyPr/>
                    <a:lstStyle/>
                    <a:p>
                      <a:pPr algn="l" fontAlgn="b"/>
                      <a:r>
                        <a:rPr lang="en-GB" sz="1100" u="none" strike="noStrike" dirty="0">
                          <a:effectLst/>
                        </a:rPr>
                        <a:t>Shepherdâ€™s hut</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5</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1</a:t>
                      </a:r>
                      <a:endParaRPr lang="en-GB" sz="11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2556971240"/>
                  </a:ext>
                </a:extLst>
              </a:tr>
              <a:tr h="271795">
                <a:tc>
                  <a:txBody>
                    <a:bodyPr/>
                    <a:lstStyle/>
                    <a:p>
                      <a:pPr algn="l" fontAlgn="b"/>
                      <a:r>
                        <a:rPr lang="en-GB" sz="1100" u="none" strike="noStrike" dirty="0">
                          <a:effectLst/>
                        </a:rPr>
                        <a:t>Shared room in boat</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5</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1</a:t>
                      </a:r>
                      <a:endParaRPr lang="en-GB" sz="11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3623574996"/>
                  </a:ext>
                </a:extLst>
              </a:tr>
              <a:tr h="271795">
                <a:tc>
                  <a:txBody>
                    <a:bodyPr/>
                    <a:lstStyle/>
                    <a:p>
                      <a:pPr algn="l" fontAlgn="b"/>
                      <a:r>
                        <a:rPr lang="en-GB" sz="1100" u="none" strike="noStrike" dirty="0">
                          <a:effectLst/>
                        </a:rPr>
                        <a:t>Hut</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5</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1</a:t>
                      </a:r>
                      <a:endParaRPr lang="en-GB" sz="11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3185518821"/>
                  </a:ext>
                </a:extLst>
              </a:tr>
              <a:tr h="271795">
                <a:tc>
                  <a:txBody>
                    <a:bodyPr/>
                    <a:lstStyle/>
                    <a:p>
                      <a:pPr algn="l" fontAlgn="b"/>
                      <a:r>
                        <a:rPr lang="en-GB" sz="1100" u="none" strike="noStrike" dirty="0">
                          <a:effectLst/>
                        </a:rPr>
                        <a:t>Private room in cabin</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4.96</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1</a:t>
                      </a:r>
                      <a:endParaRPr lang="en-GB" sz="11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3712327096"/>
                  </a:ext>
                </a:extLst>
              </a:tr>
              <a:tr h="0">
                <a:tc>
                  <a:txBody>
                    <a:bodyPr/>
                    <a:lstStyle/>
                    <a:p>
                      <a:pPr algn="l" fontAlgn="b"/>
                      <a:r>
                        <a:rPr lang="en-GB" sz="1100" u="none" strike="noStrike" dirty="0">
                          <a:effectLst/>
                        </a:rPr>
                        <a:t>Tower</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4.95</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1</a:t>
                      </a:r>
                      <a:endParaRPr lang="en-GB" sz="11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3741775140"/>
                  </a:ext>
                </a:extLst>
              </a:tr>
            </a:tbl>
          </a:graphicData>
        </a:graphic>
      </p:graphicFrame>
    </p:spTree>
    <p:extLst>
      <p:ext uri="{BB962C8B-B14F-4D97-AF65-F5344CB8AC3E}">
        <p14:creationId xmlns:p14="http://schemas.microsoft.com/office/powerpoint/2010/main" val="2293160293"/>
      </p:ext>
    </p:extLst>
  </p:cSld>
  <p:clrMapOvr>
    <a:overrideClrMapping bg1="lt1" tx1="dk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883">
          <a:extLst>
            <a:ext uri="{FF2B5EF4-FFF2-40B4-BE49-F238E27FC236}">
              <a16:creationId xmlns:a16="http://schemas.microsoft.com/office/drawing/2014/main" id="{11EC5E13-7DFD-9173-1413-AA657324F75B}"/>
            </a:ext>
          </a:extLst>
        </p:cNvPr>
        <p:cNvGrpSpPr/>
        <p:nvPr/>
      </p:nvGrpSpPr>
      <p:grpSpPr>
        <a:xfrm>
          <a:off x="0" y="0"/>
          <a:ext cx="0" cy="0"/>
          <a:chOff x="0" y="0"/>
          <a:chExt cx="0" cy="0"/>
        </a:xfrm>
      </p:grpSpPr>
      <p:sp>
        <p:nvSpPr>
          <p:cNvPr id="884" name="Google Shape;884;p32">
            <a:extLst>
              <a:ext uri="{FF2B5EF4-FFF2-40B4-BE49-F238E27FC236}">
                <a16:creationId xmlns:a16="http://schemas.microsoft.com/office/drawing/2014/main" id="{B9FB07C9-F311-5EAD-6EC3-8111DA1623A9}"/>
              </a:ext>
            </a:extLst>
          </p:cNvPr>
          <p:cNvSpPr txBox="1">
            <a:spLocks noGrp="1"/>
          </p:cNvSpPr>
          <p:nvPr>
            <p:ph type="title"/>
          </p:nvPr>
        </p:nvSpPr>
        <p:spPr>
          <a:xfrm>
            <a:off x="149226" y="420532"/>
            <a:ext cx="7241722" cy="8939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t>Top-Rated Airbnb Property Types in Amsterdam</a:t>
            </a:r>
            <a:endParaRPr sz="2400" dirty="0"/>
          </a:p>
        </p:txBody>
      </p:sp>
      <p:sp>
        <p:nvSpPr>
          <p:cNvPr id="5" name="Rectangle 1">
            <a:extLst>
              <a:ext uri="{FF2B5EF4-FFF2-40B4-BE49-F238E27FC236}">
                <a16:creationId xmlns:a16="http://schemas.microsoft.com/office/drawing/2014/main" id="{F0EDC476-B857-70F4-A2D8-827EAC0C87D0}"/>
              </a:ext>
            </a:extLst>
          </p:cNvPr>
          <p:cNvSpPr>
            <a:spLocks noGrp="1" noChangeArrowheads="1"/>
          </p:cNvSpPr>
          <p:nvPr>
            <p:ph type="subTitle" idx="1"/>
          </p:nvPr>
        </p:nvSpPr>
        <p:spPr bwMode="auto">
          <a:xfrm>
            <a:off x="476747" y="1534543"/>
            <a:ext cx="3845378" cy="20744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lgn="just" eaLnBrk="0" fontAlgn="base" hangingPunct="0"/>
            <a:r>
              <a:rPr lang="en-US" altLang="en-US" b="1" dirty="0"/>
              <a:t>Entire rental units</a:t>
            </a:r>
            <a:r>
              <a:rPr lang="en-US" altLang="en-US" dirty="0"/>
              <a:t>, condos, and homes are the </a:t>
            </a:r>
            <a:r>
              <a:rPr lang="en-US" altLang="en-US" b="1" dirty="0"/>
              <a:t>most common</a:t>
            </a:r>
            <a:r>
              <a:rPr lang="en-US" altLang="en-US" dirty="0"/>
              <a:t> property types.</a:t>
            </a:r>
          </a:p>
          <a:p>
            <a:pPr marL="0" indent="0" algn="just" eaLnBrk="0" fontAlgn="base" hangingPunct="0">
              <a:buNone/>
            </a:pPr>
            <a:endParaRPr lang="en-US" altLang="en-US" dirty="0"/>
          </a:p>
          <a:p>
            <a:pPr marL="285750" indent="-285750" algn="just" eaLnBrk="0" fontAlgn="base" hangingPunct="0"/>
            <a:r>
              <a:rPr lang="en-US" altLang="en-US" dirty="0"/>
              <a:t>These receive </a:t>
            </a:r>
            <a:r>
              <a:rPr lang="en-US" altLang="en-US" b="1" dirty="0"/>
              <a:t>high</a:t>
            </a:r>
            <a:r>
              <a:rPr lang="en-US" altLang="en-US" dirty="0"/>
              <a:t> average review scores </a:t>
            </a:r>
            <a:r>
              <a:rPr lang="en-US" altLang="en-US" b="1" dirty="0"/>
              <a:t>(4.85–4.9).</a:t>
            </a:r>
          </a:p>
          <a:p>
            <a:pPr marL="0" indent="0" algn="just" eaLnBrk="0" fontAlgn="base" hangingPunct="0">
              <a:buNone/>
            </a:pPr>
            <a:endParaRPr lang="en-US" altLang="en-US" b="1" dirty="0"/>
          </a:p>
          <a:p>
            <a:pPr marL="285750" indent="-285750" algn="just" eaLnBrk="0" fontAlgn="base" hangingPunct="0"/>
            <a:r>
              <a:rPr lang="en-US" altLang="en-US" dirty="0"/>
              <a:t>Private rooms have slightly lower ratings (4.7–4.8).</a:t>
            </a:r>
          </a:p>
        </p:txBody>
      </p:sp>
      <p:graphicFrame>
        <p:nvGraphicFramePr>
          <p:cNvPr id="3" name="Table 2">
            <a:extLst>
              <a:ext uri="{FF2B5EF4-FFF2-40B4-BE49-F238E27FC236}">
                <a16:creationId xmlns:a16="http://schemas.microsoft.com/office/drawing/2014/main" id="{E78D05D8-B64C-B042-1D83-F04BF202FABC}"/>
              </a:ext>
            </a:extLst>
          </p:cNvPr>
          <p:cNvGraphicFramePr>
            <a:graphicFrameLocks noGrp="1"/>
          </p:cNvGraphicFramePr>
          <p:nvPr>
            <p:extLst>
              <p:ext uri="{D42A27DB-BD31-4B8C-83A1-F6EECF244321}">
                <p14:modId xmlns:p14="http://schemas.microsoft.com/office/powerpoint/2010/main" val="2244928988"/>
              </p:ext>
            </p:extLst>
          </p:nvPr>
        </p:nvGraphicFramePr>
        <p:xfrm>
          <a:off x="5263725" y="3535471"/>
          <a:ext cx="3215257" cy="1236818"/>
        </p:xfrm>
        <a:graphic>
          <a:graphicData uri="http://schemas.openxmlformats.org/drawingml/2006/table">
            <a:tbl>
              <a:tblPr>
                <a:tableStyleId>{08FB837D-C827-4EFA-A057-4D05807E0F7C}</a:tableStyleId>
              </a:tblPr>
              <a:tblGrid>
                <a:gridCol w="1377968">
                  <a:extLst>
                    <a:ext uri="{9D8B030D-6E8A-4147-A177-3AD203B41FA5}">
                      <a16:colId xmlns:a16="http://schemas.microsoft.com/office/drawing/2014/main" val="830864461"/>
                    </a:ext>
                  </a:extLst>
                </a:gridCol>
                <a:gridCol w="1837289">
                  <a:extLst>
                    <a:ext uri="{9D8B030D-6E8A-4147-A177-3AD203B41FA5}">
                      <a16:colId xmlns:a16="http://schemas.microsoft.com/office/drawing/2014/main" val="3796288683"/>
                    </a:ext>
                  </a:extLst>
                </a:gridCol>
              </a:tblGrid>
              <a:tr h="220527">
                <a:tc>
                  <a:txBody>
                    <a:bodyPr/>
                    <a:lstStyle/>
                    <a:p>
                      <a:pPr algn="l" fontAlgn="b"/>
                      <a:r>
                        <a:rPr lang="en-US" sz="1050" b="1" u="none" strike="noStrike" dirty="0">
                          <a:effectLst/>
                        </a:rPr>
                        <a:t>P</a:t>
                      </a:r>
                      <a:r>
                        <a:rPr lang="en-GB" sz="1050" b="1" u="none" strike="noStrike" dirty="0">
                          <a:effectLst/>
                        </a:rPr>
                        <a:t>roperty Type</a:t>
                      </a:r>
                      <a:endParaRPr lang="en-GB" sz="1050" b="1" i="0" u="none" strike="noStrike" dirty="0">
                        <a:solidFill>
                          <a:srgbClr val="000000"/>
                        </a:solidFill>
                        <a:effectLst/>
                        <a:latin typeface="+mn-lt"/>
                      </a:endParaRPr>
                    </a:p>
                  </a:txBody>
                  <a:tcPr marL="6350" marR="6350" marT="6350" marB="0" anchor="b">
                    <a:solidFill>
                      <a:schemeClr val="accent1">
                        <a:lumMod val="90000"/>
                      </a:schemeClr>
                    </a:solidFill>
                  </a:tcPr>
                </a:tc>
                <a:tc>
                  <a:txBody>
                    <a:bodyPr/>
                    <a:lstStyle/>
                    <a:p>
                      <a:pPr algn="l" fontAlgn="b"/>
                      <a:r>
                        <a:rPr lang="en-GB" sz="1100" b="1" u="none" strike="noStrike" dirty="0">
                          <a:effectLst/>
                        </a:rPr>
                        <a:t>Average of rating</a:t>
                      </a:r>
                      <a:endParaRPr lang="en-GB" sz="1100" b="1" i="0" u="none" strike="noStrike" dirty="0">
                        <a:solidFill>
                          <a:srgbClr val="000000"/>
                        </a:solidFill>
                        <a:effectLst/>
                        <a:latin typeface="Aptos Narrow" panose="020B0004020202020204" pitchFamily="34" charset="0"/>
                      </a:endParaRPr>
                    </a:p>
                  </a:txBody>
                  <a:tcPr marL="6350" marR="6350" marT="6350" marB="0" anchor="b">
                    <a:solidFill>
                      <a:schemeClr val="accent1">
                        <a:lumMod val="90000"/>
                      </a:schemeClr>
                    </a:solidFill>
                  </a:tcPr>
                </a:tc>
                <a:extLst>
                  <a:ext uri="{0D108BD9-81ED-4DB2-BD59-A6C34878D82A}">
                    <a16:rowId xmlns:a16="http://schemas.microsoft.com/office/drawing/2014/main" val="4042631083"/>
                  </a:ext>
                </a:extLst>
              </a:tr>
              <a:tr h="176018">
                <a:tc>
                  <a:txBody>
                    <a:bodyPr/>
                    <a:lstStyle/>
                    <a:p>
                      <a:pPr algn="l" fontAlgn="b"/>
                      <a:r>
                        <a:rPr lang="en-GB" sz="1100" u="none" strike="noStrike" dirty="0">
                          <a:effectLst/>
                        </a:rPr>
                        <a:t>Entire condo</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4.88</a:t>
                      </a:r>
                      <a:endParaRPr lang="en-GB" sz="11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1899152745"/>
                  </a:ext>
                </a:extLst>
              </a:tr>
              <a:tr h="176018">
                <a:tc>
                  <a:txBody>
                    <a:bodyPr/>
                    <a:lstStyle/>
                    <a:p>
                      <a:pPr algn="l" fontAlgn="b"/>
                      <a:r>
                        <a:rPr lang="en-GB" sz="1100" u="none" strike="noStrike" dirty="0">
                          <a:effectLst/>
                        </a:rPr>
                        <a:t>Entire home</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4.88</a:t>
                      </a:r>
                      <a:endParaRPr lang="en-GB" sz="11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3838335643"/>
                  </a:ext>
                </a:extLst>
              </a:tr>
              <a:tr h="315490">
                <a:tc>
                  <a:txBody>
                    <a:bodyPr/>
                    <a:lstStyle/>
                    <a:p>
                      <a:pPr algn="l" fontAlgn="b"/>
                      <a:r>
                        <a:rPr lang="en-GB" sz="1100" u="none" strike="noStrike" dirty="0">
                          <a:effectLst/>
                        </a:rPr>
                        <a:t>Entire rental unit</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4.85</a:t>
                      </a:r>
                      <a:endParaRPr lang="en-GB" sz="11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1477421786"/>
                  </a:ext>
                </a:extLst>
              </a:tr>
              <a:tr h="348765">
                <a:tc>
                  <a:txBody>
                    <a:bodyPr/>
                    <a:lstStyle/>
                    <a:p>
                      <a:pPr algn="l" fontAlgn="b"/>
                      <a:r>
                        <a:rPr lang="en-GB" sz="1100" u="none" strike="noStrike" dirty="0">
                          <a:effectLst/>
                        </a:rPr>
                        <a:t>Private room in rental unit</a:t>
                      </a:r>
                      <a:endParaRPr lang="en-GB" sz="1100" b="0" i="0" u="none" strike="noStrike" dirty="0">
                        <a:solidFill>
                          <a:srgbClr val="000000"/>
                        </a:solidFill>
                        <a:effectLst/>
                        <a:latin typeface="Aptos Narrow" panose="020B0004020202020204" pitchFamily="34" charset="0"/>
                      </a:endParaRPr>
                    </a:p>
                  </a:txBody>
                  <a:tcPr marL="6350" marR="6350" marT="6350" marB="0" anchor="b"/>
                </a:tc>
                <a:tc>
                  <a:txBody>
                    <a:bodyPr/>
                    <a:lstStyle/>
                    <a:p>
                      <a:pPr algn="r" fontAlgn="b"/>
                      <a:r>
                        <a:rPr lang="en-GB" sz="1100" u="none" strike="noStrike" dirty="0">
                          <a:effectLst/>
                        </a:rPr>
                        <a:t>4.74</a:t>
                      </a:r>
                      <a:endParaRPr lang="en-GB" sz="11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17645485"/>
                  </a:ext>
                </a:extLst>
              </a:tr>
            </a:tbl>
          </a:graphicData>
        </a:graphic>
      </p:graphicFrame>
      <p:graphicFrame>
        <p:nvGraphicFramePr>
          <p:cNvPr id="6" name="Chart 5">
            <a:extLst>
              <a:ext uri="{FF2B5EF4-FFF2-40B4-BE49-F238E27FC236}">
                <a16:creationId xmlns:a16="http://schemas.microsoft.com/office/drawing/2014/main" id="{800042A1-CA86-1BEA-4809-4F8EAE8292AB}"/>
              </a:ext>
            </a:extLst>
          </p:cNvPr>
          <p:cNvGraphicFramePr>
            <a:graphicFrameLocks/>
          </p:cNvGraphicFramePr>
          <p:nvPr>
            <p:extLst>
              <p:ext uri="{D42A27DB-BD31-4B8C-83A1-F6EECF244321}">
                <p14:modId xmlns:p14="http://schemas.microsoft.com/office/powerpoint/2010/main" val="4067398029"/>
              </p:ext>
            </p:extLst>
          </p:nvPr>
        </p:nvGraphicFramePr>
        <p:xfrm>
          <a:off x="5246092" y="884045"/>
          <a:ext cx="3222499" cy="24930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252594396"/>
      </p:ext>
    </p:extLst>
  </p:cSld>
  <p:clrMapOvr>
    <a:overrideClrMapping bg1="lt1" tx1="dk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1DE05-E500-9D3E-6939-E9D5FEA641A6}"/>
              </a:ext>
            </a:extLst>
          </p:cNvPr>
          <p:cNvSpPr>
            <a:spLocks noGrp="1"/>
          </p:cNvSpPr>
          <p:nvPr>
            <p:ph type="title"/>
          </p:nvPr>
        </p:nvSpPr>
        <p:spPr>
          <a:xfrm>
            <a:off x="236764" y="323790"/>
            <a:ext cx="5746114" cy="179471"/>
          </a:xfrm>
        </p:spPr>
        <p:txBody>
          <a:bodyPr/>
          <a:lstStyle/>
          <a:p>
            <a:r>
              <a:rPr lang="en-GB" sz="2400" dirty="0"/>
              <a:t>Average Price by Neighbourhood</a:t>
            </a:r>
          </a:p>
        </p:txBody>
      </p:sp>
      <p:sp>
        <p:nvSpPr>
          <p:cNvPr id="3" name="Subtitle 2">
            <a:extLst>
              <a:ext uri="{FF2B5EF4-FFF2-40B4-BE49-F238E27FC236}">
                <a16:creationId xmlns:a16="http://schemas.microsoft.com/office/drawing/2014/main" id="{D923BB7C-62DA-0222-4CB2-D4F884080ADF}"/>
              </a:ext>
            </a:extLst>
          </p:cNvPr>
          <p:cNvSpPr>
            <a:spLocks noGrp="1"/>
          </p:cNvSpPr>
          <p:nvPr>
            <p:ph type="subTitle" idx="1"/>
          </p:nvPr>
        </p:nvSpPr>
        <p:spPr>
          <a:xfrm>
            <a:off x="555173" y="1362159"/>
            <a:ext cx="3682092" cy="3637022"/>
          </a:xfrm>
        </p:spPr>
        <p:txBody>
          <a:bodyPr/>
          <a:lstStyle/>
          <a:p>
            <a:pPr algn="just"/>
            <a:r>
              <a:rPr lang="en-GB" b="1" dirty="0"/>
              <a:t>Centrum-West</a:t>
            </a:r>
            <a:r>
              <a:rPr lang="en-GB" dirty="0"/>
              <a:t> has the highest price at </a:t>
            </a:r>
            <a:r>
              <a:rPr lang="en-GB" b="1" dirty="0"/>
              <a:t>$312, </a:t>
            </a:r>
            <a:r>
              <a:rPr lang="en-GB" dirty="0"/>
              <a:t>likely due to its </a:t>
            </a:r>
            <a:r>
              <a:rPr lang="en-GB" b="1" dirty="0"/>
              <a:t>central location</a:t>
            </a:r>
            <a:r>
              <a:rPr lang="en-GB" dirty="0"/>
              <a:t>.</a:t>
            </a:r>
          </a:p>
          <a:p>
            <a:pPr algn="just"/>
            <a:endParaRPr lang="en-GB" dirty="0"/>
          </a:p>
          <a:p>
            <a:pPr algn="just"/>
            <a:r>
              <a:rPr lang="en-GB" b="1" dirty="0"/>
              <a:t>De Baarsjes </a:t>
            </a:r>
            <a:r>
              <a:rPr lang="en-GB" dirty="0"/>
              <a:t>– Oud-West has the </a:t>
            </a:r>
            <a:r>
              <a:rPr lang="en-GB" b="1" dirty="0"/>
              <a:t>most listings</a:t>
            </a:r>
            <a:r>
              <a:rPr lang="en-GB" dirty="0"/>
              <a:t>, priced at </a:t>
            </a:r>
            <a:r>
              <a:rPr lang="en-GB" b="1" dirty="0">
                <a:solidFill>
                  <a:srgbClr val="C00000"/>
                </a:solidFill>
              </a:rPr>
              <a:t>$278</a:t>
            </a:r>
            <a:r>
              <a:rPr lang="en-GB" b="1" dirty="0"/>
              <a:t>.</a:t>
            </a:r>
          </a:p>
          <a:p>
            <a:pPr algn="just"/>
            <a:endParaRPr lang="en-GB" dirty="0"/>
          </a:p>
          <a:p>
            <a:pPr algn="just"/>
            <a:r>
              <a:rPr lang="en-GB" b="1" dirty="0"/>
              <a:t>De Pijp – Rivierenbuurt </a:t>
            </a:r>
            <a:r>
              <a:rPr lang="en-GB" dirty="0"/>
              <a:t>is also strong, with an average of </a:t>
            </a:r>
            <a:r>
              <a:rPr lang="en-GB" b="1" dirty="0"/>
              <a:t>$289</a:t>
            </a:r>
            <a:r>
              <a:rPr lang="en-GB" sz="1600" dirty="0"/>
              <a:t>.</a:t>
            </a:r>
          </a:p>
        </p:txBody>
      </p:sp>
      <p:graphicFrame>
        <p:nvGraphicFramePr>
          <p:cNvPr id="14" name="Picture Placeholder 13">
            <a:extLst>
              <a:ext uri="{FF2B5EF4-FFF2-40B4-BE49-F238E27FC236}">
                <a16:creationId xmlns:a16="http://schemas.microsoft.com/office/drawing/2014/main" id="{A21303F5-D65D-E365-272F-EA588AAE3170}"/>
              </a:ext>
            </a:extLst>
          </p:cNvPr>
          <p:cNvGraphicFramePr>
            <a:graphicFrameLocks noGrp="1"/>
          </p:cNvGraphicFramePr>
          <p:nvPr>
            <p:ph type="pic" idx="2"/>
            <p:extLst>
              <p:ext uri="{D42A27DB-BD31-4B8C-83A1-F6EECF244321}">
                <p14:modId xmlns:p14="http://schemas.microsoft.com/office/powerpoint/2010/main" val="111848593"/>
              </p:ext>
            </p:extLst>
          </p:nvPr>
        </p:nvGraphicFramePr>
        <p:xfrm>
          <a:off x="4318907" y="797832"/>
          <a:ext cx="4376057" cy="377416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874449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12102E-0F90-6005-3A70-1D8A9225E3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6A3F27-745F-667D-51EE-054B39859F4F}"/>
              </a:ext>
            </a:extLst>
          </p:cNvPr>
          <p:cNvSpPr>
            <a:spLocks noGrp="1"/>
          </p:cNvSpPr>
          <p:nvPr>
            <p:ph type="title"/>
          </p:nvPr>
        </p:nvSpPr>
        <p:spPr>
          <a:xfrm>
            <a:off x="236764" y="323790"/>
            <a:ext cx="5746114" cy="179471"/>
          </a:xfrm>
        </p:spPr>
        <p:txBody>
          <a:bodyPr/>
          <a:lstStyle/>
          <a:p>
            <a:r>
              <a:rPr lang="en-GB" sz="2400" dirty="0"/>
              <a:t>Average Price by Property Type </a:t>
            </a:r>
          </a:p>
        </p:txBody>
      </p:sp>
      <p:sp>
        <p:nvSpPr>
          <p:cNvPr id="3" name="Subtitle 2">
            <a:extLst>
              <a:ext uri="{FF2B5EF4-FFF2-40B4-BE49-F238E27FC236}">
                <a16:creationId xmlns:a16="http://schemas.microsoft.com/office/drawing/2014/main" id="{0B2BDCEA-E814-3DA5-2736-5B37DC091166}"/>
              </a:ext>
            </a:extLst>
          </p:cNvPr>
          <p:cNvSpPr>
            <a:spLocks noGrp="1"/>
          </p:cNvSpPr>
          <p:nvPr>
            <p:ph type="subTitle" idx="1"/>
          </p:nvPr>
        </p:nvSpPr>
        <p:spPr>
          <a:xfrm>
            <a:off x="682714" y="1348921"/>
            <a:ext cx="2995668" cy="2867932"/>
          </a:xfrm>
        </p:spPr>
        <p:txBody>
          <a:bodyPr/>
          <a:lstStyle/>
          <a:p>
            <a:pPr algn="just"/>
            <a:r>
              <a:rPr lang="en-GB" dirty="0"/>
              <a:t>Entire rental units have the </a:t>
            </a:r>
            <a:r>
              <a:rPr lang="en-GB" b="1" dirty="0"/>
              <a:t>lowest average price </a:t>
            </a:r>
            <a:r>
              <a:rPr lang="en-GB" dirty="0"/>
              <a:t>among the top property types, making them an </a:t>
            </a:r>
            <a:r>
              <a:rPr lang="en-GB" b="1" dirty="0"/>
              <a:t>attractive option </a:t>
            </a:r>
            <a:r>
              <a:rPr lang="en-GB" dirty="0"/>
              <a:t>for both guests and potential hosts.</a:t>
            </a:r>
          </a:p>
        </p:txBody>
      </p:sp>
      <p:graphicFrame>
        <p:nvGraphicFramePr>
          <p:cNvPr id="14" name="Picture Placeholder 13">
            <a:extLst>
              <a:ext uri="{FF2B5EF4-FFF2-40B4-BE49-F238E27FC236}">
                <a16:creationId xmlns:a16="http://schemas.microsoft.com/office/drawing/2014/main" id="{73120DB9-4BBA-259A-DEAF-E6A66D0433B0}"/>
              </a:ext>
            </a:extLst>
          </p:cNvPr>
          <p:cNvGraphicFramePr>
            <a:graphicFrameLocks noGrp="1"/>
          </p:cNvGraphicFramePr>
          <p:nvPr>
            <p:ph type="pic" idx="2"/>
            <p:extLst>
              <p:ext uri="{D42A27DB-BD31-4B8C-83A1-F6EECF244321}">
                <p14:modId xmlns:p14="http://schemas.microsoft.com/office/powerpoint/2010/main" val="492030264"/>
              </p:ext>
            </p:extLst>
          </p:nvPr>
        </p:nvGraphicFramePr>
        <p:xfrm>
          <a:off x="4531179" y="993775"/>
          <a:ext cx="4376057" cy="377416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Picture Placeholder 4">
            <a:extLst>
              <a:ext uri="{FF2B5EF4-FFF2-40B4-BE49-F238E27FC236}">
                <a16:creationId xmlns:a16="http://schemas.microsoft.com/office/drawing/2014/main" id="{D25F42A9-5042-76AC-2C60-147E9C3E123E}"/>
              </a:ext>
            </a:extLst>
          </p:cNvPr>
          <p:cNvGraphicFramePr>
            <a:graphicFrameLocks/>
          </p:cNvGraphicFramePr>
          <p:nvPr>
            <p:extLst>
              <p:ext uri="{D42A27DB-BD31-4B8C-83A1-F6EECF244321}">
                <p14:modId xmlns:p14="http://schemas.microsoft.com/office/powerpoint/2010/main" val="4253169965"/>
              </p:ext>
            </p:extLst>
          </p:nvPr>
        </p:nvGraphicFramePr>
        <p:xfrm>
          <a:off x="4179052" y="993775"/>
          <a:ext cx="3777153" cy="336595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7172377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36272-C968-8E3D-5E82-956760BB485C}"/>
              </a:ext>
            </a:extLst>
          </p:cNvPr>
          <p:cNvSpPr>
            <a:spLocks noGrp="1"/>
          </p:cNvSpPr>
          <p:nvPr>
            <p:ph type="title"/>
          </p:nvPr>
        </p:nvSpPr>
        <p:spPr/>
        <p:txBody>
          <a:bodyPr/>
          <a:lstStyle/>
          <a:p>
            <a:r>
              <a:rPr lang="en-US" dirty="0"/>
              <a:t>Average Revenue by property type</a:t>
            </a:r>
          </a:p>
        </p:txBody>
      </p:sp>
      <p:sp>
        <p:nvSpPr>
          <p:cNvPr id="3" name="Subtitle 2">
            <a:extLst>
              <a:ext uri="{FF2B5EF4-FFF2-40B4-BE49-F238E27FC236}">
                <a16:creationId xmlns:a16="http://schemas.microsoft.com/office/drawing/2014/main" id="{21921F3F-7365-D64C-0AA0-9E5101DE0738}"/>
              </a:ext>
            </a:extLst>
          </p:cNvPr>
          <p:cNvSpPr>
            <a:spLocks noGrp="1"/>
          </p:cNvSpPr>
          <p:nvPr>
            <p:ph type="subTitle" idx="1"/>
          </p:nvPr>
        </p:nvSpPr>
        <p:spPr>
          <a:xfrm>
            <a:off x="466371" y="1643150"/>
            <a:ext cx="3639258" cy="2903700"/>
          </a:xfrm>
        </p:spPr>
        <p:txBody>
          <a:bodyPr/>
          <a:lstStyle/>
          <a:p>
            <a:r>
              <a:rPr lang="en-US" dirty="0"/>
              <a:t>$1082 the average revenue from Entire rental unit.</a:t>
            </a:r>
          </a:p>
          <a:p>
            <a:pPr marL="139700" indent="0">
              <a:buNone/>
            </a:pPr>
            <a:endParaRPr lang="en-US" dirty="0"/>
          </a:p>
          <a:p>
            <a:r>
              <a:rPr lang="en-US" dirty="0"/>
              <a:t>Entire rental unit considered the </a:t>
            </a:r>
            <a:r>
              <a:rPr lang="en-US" b="1" dirty="0"/>
              <a:t>second</a:t>
            </a:r>
            <a:r>
              <a:rPr lang="en-US" dirty="0"/>
              <a:t> highest revenue type.</a:t>
            </a:r>
          </a:p>
          <a:p>
            <a:pPr marL="139700" indent="0">
              <a:buNone/>
            </a:pPr>
            <a:endParaRPr lang="en-US" dirty="0"/>
          </a:p>
          <a:p>
            <a:r>
              <a:rPr lang="en-US" dirty="0"/>
              <a:t>Most listings investing in Entire rental unit.</a:t>
            </a:r>
          </a:p>
          <a:p>
            <a:endParaRPr lang="en-US" dirty="0"/>
          </a:p>
          <a:p>
            <a:endParaRPr lang="en-US" dirty="0"/>
          </a:p>
        </p:txBody>
      </p:sp>
      <p:graphicFrame>
        <p:nvGraphicFramePr>
          <p:cNvPr id="8" name="Chart 7">
            <a:extLst>
              <a:ext uri="{FF2B5EF4-FFF2-40B4-BE49-F238E27FC236}">
                <a16:creationId xmlns:a16="http://schemas.microsoft.com/office/drawing/2014/main" id="{AD209830-A084-F9AD-84AE-385BDD68E0CC}"/>
              </a:ext>
            </a:extLst>
          </p:cNvPr>
          <p:cNvGraphicFramePr>
            <a:graphicFrameLocks/>
          </p:cNvGraphicFramePr>
          <p:nvPr>
            <p:extLst>
              <p:ext uri="{D42A27DB-BD31-4B8C-83A1-F6EECF244321}">
                <p14:modId xmlns:p14="http://schemas.microsoft.com/office/powerpoint/2010/main" val="3105826316"/>
              </p:ext>
            </p:extLst>
          </p:nvPr>
        </p:nvGraphicFramePr>
        <p:xfrm>
          <a:off x="3864970" y="1155989"/>
          <a:ext cx="5055236" cy="339086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503661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42914-20C8-4CE3-3FF0-0EFEC60CDA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660DD-12F8-FE64-7541-F01DFB0AE748}"/>
              </a:ext>
            </a:extLst>
          </p:cNvPr>
          <p:cNvSpPr>
            <a:spLocks noGrp="1"/>
          </p:cNvSpPr>
          <p:nvPr>
            <p:ph type="title"/>
          </p:nvPr>
        </p:nvSpPr>
        <p:spPr>
          <a:xfrm>
            <a:off x="222923" y="318407"/>
            <a:ext cx="6806527" cy="857250"/>
          </a:xfrm>
        </p:spPr>
        <p:txBody>
          <a:bodyPr/>
          <a:lstStyle/>
          <a:p>
            <a:r>
              <a:rPr lang="en-GB" sz="2400" dirty="0"/>
              <a:t>Most Common Property Types by Neighbourhood</a:t>
            </a:r>
          </a:p>
        </p:txBody>
      </p:sp>
      <p:sp>
        <p:nvSpPr>
          <p:cNvPr id="3" name="Subtitle 2">
            <a:extLst>
              <a:ext uri="{FF2B5EF4-FFF2-40B4-BE49-F238E27FC236}">
                <a16:creationId xmlns:a16="http://schemas.microsoft.com/office/drawing/2014/main" id="{02DCB210-A3D7-F73D-DE44-0938C73B87CE}"/>
              </a:ext>
            </a:extLst>
          </p:cNvPr>
          <p:cNvSpPr>
            <a:spLocks noGrp="1"/>
          </p:cNvSpPr>
          <p:nvPr>
            <p:ph type="subTitle" idx="1"/>
          </p:nvPr>
        </p:nvSpPr>
        <p:spPr>
          <a:xfrm>
            <a:off x="385263" y="1338943"/>
            <a:ext cx="4360200" cy="3265057"/>
          </a:xfrm>
        </p:spPr>
        <p:txBody>
          <a:bodyPr/>
          <a:lstStyle/>
          <a:p>
            <a:pPr algn="just"/>
            <a:r>
              <a:rPr lang="en-GB" b="1" dirty="0"/>
              <a:t>Entire rental units </a:t>
            </a:r>
            <a:r>
              <a:rPr lang="en-GB" dirty="0"/>
              <a:t>are the </a:t>
            </a:r>
            <a:r>
              <a:rPr lang="en-GB" b="1" dirty="0"/>
              <a:t>most common </a:t>
            </a:r>
            <a:r>
              <a:rPr lang="en-GB" dirty="0"/>
              <a:t>in almost all neighborhoods.	</a:t>
            </a:r>
          </a:p>
          <a:p>
            <a:pPr algn="just"/>
            <a:endParaRPr lang="en-GB" dirty="0"/>
          </a:p>
          <a:p>
            <a:pPr algn="just"/>
            <a:r>
              <a:rPr lang="en-GB" b="1" dirty="0"/>
              <a:t>Entire condos </a:t>
            </a:r>
            <a:r>
              <a:rPr lang="en-GB" dirty="0"/>
              <a:t>are especially popular in </a:t>
            </a:r>
            <a:r>
              <a:rPr lang="en-GB" b="1" dirty="0"/>
              <a:t>Centrum-West </a:t>
            </a:r>
            <a:r>
              <a:rPr lang="en-GB" dirty="0"/>
              <a:t>and </a:t>
            </a:r>
            <a:r>
              <a:rPr lang="en-GB" b="1" dirty="0"/>
              <a:t>De Baarsjes – Oud-West.	</a:t>
            </a:r>
          </a:p>
          <a:p>
            <a:pPr marL="139700" indent="0" algn="just">
              <a:buNone/>
            </a:pPr>
            <a:endParaRPr lang="en-GB" dirty="0"/>
          </a:p>
          <a:p>
            <a:pPr algn="just"/>
            <a:r>
              <a:rPr lang="en-GB" b="1" dirty="0"/>
              <a:t>Entire homes </a:t>
            </a:r>
            <a:r>
              <a:rPr lang="en-GB" dirty="0"/>
              <a:t>appear more </a:t>
            </a:r>
            <a:r>
              <a:rPr lang="en-GB" b="1" dirty="0"/>
              <a:t>in Centrum-West</a:t>
            </a:r>
            <a:r>
              <a:rPr lang="en-GB" dirty="0"/>
              <a:t> and </a:t>
            </a:r>
            <a:r>
              <a:rPr lang="en-GB" b="1" dirty="0"/>
              <a:t>De Pijp – Rivierenbuurt</a:t>
            </a:r>
            <a:r>
              <a:rPr lang="en-GB" dirty="0"/>
              <a:t>.	</a:t>
            </a:r>
          </a:p>
          <a:p>
            <a:pPr marL="139700" indent="0" algn="just">
              <a:buNone/>
            </a:pPr>
            <a:endParaRPr lang="en-GB" dirty="0"/>
          </a:p>
          <a:p>
            <a:pPr algn="just"/>
            <a:r>
              <a:rPr lang="en-GB" dirty="0"/>
              <a:t>Overall, </a:t>
            </a:r>
            <a:r>
              <a:rPr lang="en-GB" b="1" dirty="0"/>
              <a:t>full-property listings dominate </a:t>
            </a:r>
            <a:r>
              <a:rPr lang="en-GB" dirty="0"/>
              <a:t>the market across top neighborhoods.</a:t>
            </a:r>
          </a:p>
        </p:txBody>
      </p:sp>
      <p:graphicFrame>
        <p:nvGraphicFramePr>
          <p:cNvPr id="6" name="Chart 5">
            <a:extLst>
              <a:ext uri="{FF2B5EF4-FFF2-40B4-BE49-F238E27FC236}">
                <a16:creationId xmlns:a16="http://schemas.microsoft.com/office/drawing/2014/main" id="{6FBD94E5-B797-41C2-7683-39B1D37D8B10}"/>
              </a:ext>
            </a:extLst>
          </p:cNvPr>
          <p:cNvGraphicFramePr>
            <a:graphicFrameLocks/>
          </p:cNvGraphicFramePr>
          <p:nvPr>
            <p:extLst>
              <p:ext uri="{D42A27DB-BD31-4B8C-83A1-F6EECF244321}">
                <p14:modId xmlns:p14="http://schemas.microsoft.com/office/powerpoint/2010/main" val="336487929"/>
              </p:ext>
            </p:extLst>
          </p:nvPr>
        </p:nvGraphicFramePr>
        <p:xfrm>
          <a:off x="4572000" y="941764"/>
          <a:ext cx="4360201" cy="357011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989663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DCA1F-CB4A-24B5-E0F9-5260D7937D94}"/>
              </a:ext>
            </a:extLst>
          </p:cNvPr>
          <p:cNvSpPr>
            <a:spLocks noGrp="1"/>
          </p:cNvSpPr>
          <p:nvPr>
            <p:ph type="title"/>
          </p:nvPr>
        </p:nvSpPr>
        <p:spPr>
          <a:xfrm>
            <a:off x="172993" y="385320"/>
            <a:ext cx="6080850" cy="734643"/>
          </a:xfrm>
        </p:spPr>
        <p:txBody>
          <a:bodyPr/>
          <a:lstStyle/>
          <a:p>
            <a:r>
              <a:rPr lang="en-GB" sz="2400" dirty="0"/>
              <a:t>Room Types Across Neighbourhoods</a:t>
            </a:r>
            <a:br>
              <a:rPr lang="en-GB" dirty="0"/>
            </a:br>
            <a:endParaRPr lang="en-GB" dirty="0"/>
          </a:p>
        </p:txBody>
      </p:sp>
      <p:sp>
        <p:nvSpPr>
          <p:cNvPr id="3" name="Subtitle 2">
            <a:extLst>
              <a:ext uri="{FF2B5EF4-FFF2-40B4-BE49-F238E27FC236}">
                <a16:creationId xmlns:a16="http://schemas.microsoft.com/office/drawing/2014/main" id="{FD5E53C9-CFCB-5F71-2334-6802C469F6E4}"/>
              </a:ext>
            </a:extLst>
          </p:cNvPr>
          <p:cNvSpPr>
            <a:spLocks noGrp="1"/>
          </p:cNvSpPr>
          <p:nvPr>
            <p:ph type="subTitle" idx="1"/>
          </p:nvPr>
        </p:nvSpPr>
        <p:spPr>
          <a:xfrm>
            <a:off x="211800" y="1407326"/>
            <a:ext cx="4360200" cy="2903700"/>
          </a:xfrm>
        </p:spPr>
        <p:txBody>
          <a:bodyPr/>
          <a:lstStyle/>
          <a:p>
            <a:pPr algn="just"/>
            <a:r>
              <a:rPr lang="en-GB" b="1" dirty="0"/>
              <a:t>Entire home/apartment </a:t>
            </a:r>
            <a:r>
              <a:rPr lang="en-GB" dirty="0"/>
              <a:t>is the most common room type in all</a:t>
            </a:r>
            <a:r>
              <a:rPr lang="en-GB" b="1" dirty="0"/>
              <a:t> key neighbourhoods.</a:t>
            </a:r>
          </a:p>
          <a:p>
            <a:pPr marL="139700" indent="0" algn="just">
              <a:buNone/>
            </a:pPr>
            <a:endParaRPr lang="en-GB" dirty="0"/>
          </a:p>
          <a:p>
            <a:pPr algn="just"/>
            <a:r>
              <a:rPr lang="en-GB" b="1" dirty="0"/>
              <a:t>Private rooms</a:t>
            </a:r>
            <a:r>
              <a:rPr lang="en-GB" dirty="0"/>
              <a:t> are also widely listed, especially in</a:t>
            </a:r>
            <a:r>
              <a:rPr lang="en-GB" b="1" dirty="0"/>
              <a:t> Centrum-Oost and Centrum-West. </a:t>
            </a:r>
          </a:p>
          <a:p>
            <a:pPr marL="139700" indent="0" algn="just">
              <a:buNone/>
            </a:pPr>
            <a:endParaRPr lang="en-GB" dirty="0"/>
          </a:p>
          <a:p>
            <a:pPr algn="just"/>
            <a:r>
              <a:rPr lang="en-GB" b="1" dirty="0"/>
              <a:t>Shared rooms </a:t>
            </a:r>
            <a:r>
              <a:rPr lang="en-GB" dirty="0"/>
              <a:t>and </a:t>
            </a:r>
            <a:r>
              <a:rPr lang="en-GB" b="1" dirty="0"/>
              <a:t>hotel rooms </a:t>
            </a:r>
            <a:r>
              <a:rPr lang="en-GB" dirty="0"/>
              <a:t>are very limited across all areas.	</a:t>
            </a:r>
          </a:p>
        </p:txBody>
      </p:sp>
      <p:graphicFrame>
        <p:nvGraphicFramePr>
          <p:cNvPr id="5" name="Picture Placeholder 4">
            <a:extLst>
              <a:ext uri="{FF2B5EF4-FFF2-40B4-BE49-F238E27FC236}">
                <a16:creationId xmlns:a16="http://schemas.microsoft.com/office/drawing/2014/main" id="{59FD6DAE-FFA8-770C-EA56-25B0C2E6AF7D}"/>
              </a:ext>
            </a:extLst>
          </p:cNvPr>
          <p:cNvGraphicFramePr>
            <a:graphicFrameLocks noGrp="1"/>
          </p:cNvGraphicFramePr>
          <p:nvPr>
            <p:ph type="pic" idx="2"/>
            <p:extLst>
              <p:ext uri="{D42A27DB-BD31-4B8C-83A1-F6EECF244321}">
                <p14:modId xmlns:p14="http://schemas.microsoft.com/office/powerpoint/2010/main" val="4275296140"/>
              </p:ext>
            </p:extLst>
          </p:nvPr>
        </p:nvGraphicFramePr>
        <p:xfrm>
          <a:off x="4572000" y="1297789"/>
          <a:ext cx="4432515" cy="321221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84514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EEA24-9D92-CFAF-087B-307DA239747D}"/>
              </a:ext>
            </a:extLst>
          </p:cNvPr>
          <p:cNvSpPr>
            <a:spLocks noGrp="1"/>
          </p:cNvSpPr>
          <p:nvPr>
            <p:ph type="title"/>
          </p:nvPr>
        </p:nvSpPr>
        <p:spPr>
          <a:xfrm>
            <a:off x="107676" y="273505"/>
            <a:ext cx="7289166" cy="873576"/>
          </a:xfrm>
        </p:spPr>
        <p:txBody>
          <a:bodyPr/>
          <a:lstStyle/>
          <a:p>
            <a:r>
              <a:rPr lang="en-GB" sz="2400" dirty="0"/>
              <a:t>Accommodation Capacity by Popular Property Types</a:t>
            </a:r>
          </a:p>
        </p:txBody>
      </p:sp>
      <p:sp>
        <p:nvSpPr>
          <p:cNvPr id="3" name="Subtitle 2">
            <a:extLst>
              <a:ext uri="{FF2B5EF4-FFF2-40B4-BE49-F238E27FC236}">
                <a16:creationId xmlns:a16="http://schemas.microsoft.com/office/drawing/2014/main" id="{8480C956-A229-098C-BA53-E230FE48C4E4}"/>
              </a:ext>
            </a:extLst>
          </p:cNvPr>
          <p:cNvSpPr>
            <a:spLocks noGrp="1"/>
          </p:cNvSpPr>
          <p:nvPr>
            <p:ph type="subTitle" idx="1"/>
          </p:nvPr>
        </p:nvSpPr>
        <p:spPr>
          <a:xfrm>
            <a:off x="401591" y="1532893"/>
            <a:ext cx="4360200" cy="2903700"/>
          </a:xfrm>
        </p:spPr>
        <p:txBody>
          <a:bodyPr/>
          <a:lstStyle/>
          <a:p>
            <a:pPr algn="just"/>
            <a:r>
              <a:rPr lang="en-GB" b="1" dirty="0"/>
              <a:t>Most listings </a:t>
            </a:r>
            <a:r>
              <a:rPr lang="en-GB" dirty="0"/>
              <a:t>are for </a:t>
            </a:r>
            <a:r>
              <a:rPr lang="en-GB" b="1" dirty="0"/>
              <a:t>2-person stays</a:t>
            </a:r>
            <a:r>
              <a:rPr lang="en-GB" dirty="0"/>
              <a:t>, especially in </a:t>
            </a:r>
            <a:r>
              <a:rPr lang="en-GB" b="1" dirty="0"/>
              <a:t>entire rental units </a:t>
            </a:r>
            <a:r>
              <a:rPr lang="en-GB" dirty="0"/>
              <a:t>and</a:t>
            </a:r>
            <a:r>
              <a:rPr lang="en-GB" b="1" dirty="0"/>
              <a:t> entire condos.</a:t>
            </a:r>
          </a:p>
          <a:p>
            <a:pPr marL="139700" indent="0" algn="just">
              <a:buNone/>
            </a:pPr>
            <a:endParaRPr lang="en-GB" dirty="0"/>
          </a:p>
          <a:p>
            <a:pPr algn="just"/>
            <a:r>
              <a:rPr lang="en-GB" dirty="0"/>
              <a:t>Listings that accommodate 4 guests are also common, especially in entire homes.</a:t>
            </a:r>
          </a:p>
          <a:p>
            <a:pPr marL="139700" indent="0" algn="just">
              <a:buNone/>
            </a:pPr>
            <a:endParaRPr lang="en-GB" dirty="0"/>
          </a:p>
          <a:p>
            <a:pPr algn="just"/>
            <a:r>
              <a:rPr lang="en-GB" dirty="0"/>
              <a:t>This shows that the market mainly serves small groups and couples.</a:t>
            </a:r>
          </a:p>
        </p:txBody>
      </p:sp>
      <p:graphicFrame>
        <p:nvGraphicFramePr>
          <p:cNvPr id="5" name="Chart 4">
            <a:extLst>
              <a:ext uri="{FF2B5EF4-FFF2-40B4-BE49-F238E27FC236}">
                <a16:creationId xmlns:a16="http://schemas.microsoft.com/office/drawing/2014/main" id="{775E3769-B4B8-918D-31C9-B625A3743C16}"/>
              </a:ext>
            </a:extLst>
          </p:cNvPr>
          <p:cNvGraphicFramePr>
            <a:graphicFrameLocks/>
          </p:cNvGraphicFramePr>
          <p:nvPr>
            <p:extLst>
              <p:ext uri="{D42A27DB-BD31-4B8C-83A1-F6EECF244321}">
                <p14:modId xmlns:p14="http://schemas.microsoft.com/office/powerpoint/2010/main" val="1742868838"/>
              </p:ext>
            </p:extLst>
          </p:nvPr>
        </p:nvGraphicFramePr>
        <p:xfrm>
          <a:off x="4876092" y="1707729"/>
          <a:ext cx="4030551" cy="25540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507004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45"/>
          <p:cNvSpPr txBox="1">
            <a:spLocks noGrp="1"/>
          </p:cNvSpPr>
          <p:nvPr>
            <p:ph type="title"/>
          </p:nvPr>
        </p:nvSpPr>
        <p:spPr>
          <a:xfrm>
            <a:off x="593205" y="55683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accent1">
                    <a:lumMod val="25000"/>
                  </a:schemeClr>
                </a:solidFill>
              </a:rPr>
              <a:t>Conclusion</a:t>
            </a:r>
            <a:endParaRPr sz="2400" dirty="0">
              <a:solidFill>
                <a:schemeClr val="accent1">
                  <a:lumMod val="25000"/>
                </a:schemeClr>
              </a:solidFill>
            </a:endParaRPr>
          </a:p>
        </p:txBody>
      </p:sp>
      <p:sp>
        <p:nvSpPr>
          <p:cNvPr id="1302" name="Google Shape;1302;p45"/>
          <p:cNvSpPr txBox="1">
            <a:spLocks noGrp="1"/>
          </p:cNvSpPr>
          <p:nvPr>
            <p:ph type="subTitle" idx="1"/>
          </p:nvPr>
        </p:nvSpPr>
        <p:spPr>
          <a:xfrm>
            <a:off x="703267" y="1085418"/>
            <a:ext cx="5423552" cy="1947997"/>
          </a:xfrm>
          <a:prstGeom prst="rect">
            <a:avLst/>
          </a:prstGeom>
        </p:spPr>
        <p:txBody>
          <a:bodyPr spcFirstLastPara="1" wrap="square" lIns="91425" tIns="91425" rIns="91425" bIns="91425" anchor="t" anchorCtr="0">
            <a:noAutofit/>
          </a:bodyPr>
          <a:lstStyle/>
          <a:p>
            <a:pPr marL="285750" lvl="0" indent="-285750" algn="l">
              <a:buFont typeface="Wingdings" panose="05000000000000000000" pitchFamily="2" charset="2"/>
              <a:buChar char="§"/>
            </a:pPr>
            <a:r>
              <a:rPr lang="en-US" dirty="0"/>
              <a:t>De Baarsjes-Oud-West shows strong rental performance based on the data.</a:t>
            </a:r>
          </a:p>
          <a:p>
            <a:pPr marL="285750" lvl="0" indent="-285750" algn="l">
              <a:buFont typeface="Wingdings" panose="05000000000000000000" pitchFamily="2" charset="2"/>
              <a:buChar char="§"/>
            </a:pPr>
            <a:r>
              <a:rPr lang="en-US" dirty="0"/>
              <a:t>The area maintains consistent occupancy and competitive pricing.</a:t>
            </a:r>
          </a:p>
          <a:p>
            <a:pPr marL="285750" lvl="0" indent="-285750" algn="l">
              <a:buFont typeface="Wingdings" panose="05000000000000000000" pitchFamily="2" charset="2"/>
              <a:buChar char="§"/>
            </a:pPr>
            <a:r>
              <a:rPr lang="en-US" dirty="0"/>
              <a:t>Entire rental unit type was the most chosen due to low prices and consistent revenue.</a:t>
            </a:r>
          </a:p>
          <a:p>
            <a:pPr marL="285750" lvl="0" indent="-285750" algn="l">
              <a:buFont typeface="Wingdings" panose="05000000000000000000" pitchFamily="2" charset="2"/>
              <a:buChar char="§"/>
            </a:pPr>
            <a:endParaRPr lang="en-US" dirty="0"/>
          </a:p>
          <a:p>
            <a:pPr marL="0" lvl="0" indent="0" algn="l"/>
            <a:endParaRPr lang="en-US" dirty="0"/>
          </a:p>
          <a:p>
            <a:pPr marL="285750" lvl="0" indent="-285750" algn="l">
              <a:buFont typeface="Wingdings" panose="05000000000000000000" pitchFamily="2" charset="2"/>
              <a:buChar char="§"/>
            </a:pPr>
            <a:endParaRPr lang="en-US" dirty="0"/>
          </a:p>
          <a:p>
            <a:pPr marL="285750" lvl="0" indent="-285750" algn="l">
              <a:buFont typeface="Wingdings" panose="05000000000000000000" pitchFamily="2" charset="2"/>
              <a:buChar char="§"/>
            </a:pPr>
            <a:endParaRPr dirty="0"/>
          </a:p>
        </p:txBody>
      </p:sp>
      <p:sp>
        <p:nvSpPr>
          <p:cNvPr id="3" name="TextBox 2">
            <a:extLst>
              <a:ext uri="{FF2B5EF4-FFF2-40B4-BE49-F238E27FC236}">
                <a16:creationId xmlns:a16="http://schemas.microsoft.com/office/drawing/2014/main" id="{9901C12E-6975-2BF4-411D-B08ADF63EBE0}"/>
              </a:ext>
            </a:extLst>
          </p:cNvPr>
          <p:cNvSpPr txBox="1"/>
          <p:nvPr/>
        </p:nvSpPr>
        <p:spPr>
          <a:xfrm>
            <a:off x="593205" y="2718054"/>
            <a:ext cx="5643676" cy="461665"/>
          </a:xfrm>
          <a:prstGeom prst="rect">
            <a:avLst/>
          </a:prstGeom>
          <a:noFill/>
        </p:spPr>
        <p:txBody>
          <a:bodyPr wrap="square">
            <a:spAutoFit/>
          </a:bodyPr>
          <a:lstStyle/>
          <a:p>
            <a:r>
              <a:rPr lang="en" sz="2400" dirty="0">
                <a:solidFill>
                  <a:schemeClr val="accent1">
                    <a:lumMod val="25000"/>
                  </a:schemeClr>
                </a:solidFill>
                <a:latin typeface="Baloo 2 ExtraBold" panose="020B0604020202020204" charset="0"/>
                <a:cs typeface="Baloo 2 ExtraBold" panose="020B0604020202020204" charset="0"/>
              </a:rPr>
              <a:t>overall recommendation</a:t>
            </a:r>
            <a:endParaRPr lang="en-US" sz="2400" dirty="0">
              <a:solidFill>
                <a:schemeClr val="accent1">
                  <a:lumMod val="25000"/>
                </a:schemeClr>
              </a:solidFill>
              <a:latin typeface="Baloo 2 ExtraBold" panose="020B0604020202020204" charset="0"/>
              <a:cs typeface="Baloo 2 ExtraBold" panose="020B0604020202020204" charset="0"/>
            </a:endParaRPr>
          </a:p>
        </p:txBody>
      </p:sp>
      <p:sp>
        <p:nvSpPr>
          <p:cNvPr id="4" name="Google Shape;1302;p45">
            <a:extLst>
              <a:ext uri="{FF2B5EF4-FFF2-40B4-BE49-F238E27FC236}">
                <a16:creationId xmlns:a16="http://schemas.microsoft.com/office/drawing/2014/main" id="{1F2255B6-F312-9004-1FE0-77D1327E5DC6}"/>
              </a:ext>
            </a:extLst>
          </p:cNvPr>
          <p:cNvSpPr txBox="1">
            <a:spLocks/>
          </p:cNvSpPr>
          <p:nvPr/>
        </p:nvSpPr>
        <p:spPr>
          <a:xfrm>
            <a:off x="648064" y="3084083"/>
            <a:ext cx="5423552" cy="19479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285750" indent="-285750" algn="l">
              <a:buFont typeface="Wingdings" panose="05000000000000000000" pitchFamily="2" charset="2"/>
              <a:buChar char="§"/>
            </a:pPr>
            <a:r>
              <a:rPr lang="en-US" dirty="0"/>
              <a:t>Focus investment on </a:t>
            </a:r>
            <a:r>
              <a:rPr lang="en-US" b="1" dirty="0"/>
              <a:t>De Baarsjes-Oud-West</a:t>
            </a:r>
            <a:r>
              <a:rPr lang="en-US" dirty="0"/>
              <a:t> due to its high potential.</a:t>
            </a:r>
          </a:p>
          <a:p>
            <a:pPr marL="285750" indent="-285750" algn="l">
              <a:buFont typeface="Wingdings" panose="05000000000000000000" pitchFamily="2" charset="2"/>
              <a:buChar char="§"/>
            </a:pPr>
            <a:r>
              <a:rPr lang="en-US" dirty="0"/>
              <a:t>Choose</a:t>
            </a:r>
            <a:r>
              <a:rPr lang="en-US" b="1" dirty="0"/>
              <a:t> Entire rental units </a:t>
            </a:r>
            <a:r>
              <a:rPr lang="en-US" dirty="0"/>
              <a:t>because they make more money and guests stay longer.</a:t>
            </a:r>
          </a:p>
          <a:p>
            <a:pPr marL="285750" indent="-285750" algn="l">
              <a:buFont typeface="Wingdings" panose="05000000000000000000" pitchFamily="2" charset="2"/>
              <a:buChar char="§"/>
            </a:pPr>
            <a:r>
              <a:rPr lang="en-US" dirty="0"/>
              <a:t>Focus your investment on </a:t>
            </a:r>
            <a:r>
              <a:rPr lang="en-US" b="1" dirty="0"/>
              <a:t>2-person</a:t>
            </a:r>
            <a:r>
              <a:rPr lang="en-US" dirty="0"/>
              <a:t> listings.</a:t>
            </a:r>
          </a:p>
          <a:p>
            <a:pPr marL="285750" indent="-285750" algn="l">
              <a:buFont typeface="Wingdings" panose="05000000000000000000" pitchFamily="2" charset="2"/>
              <a:buChar char="§"/>
            </a:pPr>
            <a:endParaRPr lang="en-US" dirty="0"/>
          </a:p>
          <a:p>
            <a:pPr marL="285750" indent="-285750" algn="l">
              <a:buFont typeface="Wingdings" panose="05000000000000000000" pitchFamily="2" charset="2"/>
              <a:buChar char="§"/>
            </a:pPr>
            <a:endParaRPr lang="en-US" dirty="0"/>
          </a:p>
          <a:p>
            <a:pPr marL="285750" indent="-285750" algn="l">
              <a:buFont typeface="Wingdings" panose="05000000000000000000" pitchFamily="2" charset="2"/>
              <a:buChar char="§"/>
            </a:pP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0B4056C-C0CE-9F2E-A0AF-BB5D072348B5}"/>
              </a:ext>
            </a:extLst>
          </p:cNvPr>
          <p:cNvSpPr txBox="1"/>
          <p:nvPr/>
        </p:nvSpPr>
        <p:spPr>
          <a:xfrm>
            <a:off x="651102" y="1891265"/>
            <a:ext cx="5694588" cy="1015663"/>
          </a:xfrm>
          <a:prstGeom prst="rect">
            <a:avLst/>
          </a:prstGeom>
          <a:noFill/>
        </p:spPr>
        <p:txBody>
          <a:bodyPr wrap="square">
            <a:spAutoFit/>
          </a:bodyPr>
          <a:lstStyle/>
          <a:p>
            <a:pPr>
              <a:buClr>
                <a:schemeClr val="dk1"/>
              </a:buClr>
              <a:buSzPts val="3200"/>
            </a:pPr>
            <a:r>
              <a:rPr lang="en" sz="6000" dirty="0">
                <a:solidFill>
                  <a:schemeClr val="dk1"/>
                </a:solidFill>
                <a:latin typeface="Baloo 2 ExtraBold"/>
                <a:cs typeface="Baloo 2 ExtraBold"/>
                <a:sym typeface="Baloo 2 ExtraBold"/>
              </a:rPr>
              <a:t>Thanks!</a:t>
            </a:r>
            <a:endParaRPr lang="en-GB" sz="6000" dirty="0">
              <a:solidFill>
                <a:schemeClr val="dk1"/>
              </a:solidFill>
              <a:latin typeface="Baloo 2 ExtraBold"/>
              <a:cs typeface="Baloo 2 ExtraBold"/>
              <a:sym typeface="Baloo 2 ExtraBold"/>
            </a:endParaRPr>
          </a:p>
        </p:txBody>
      </p:sp>
    </p:spTree>
    <p:extLst>
      <p:ext uri="{BB962C8B-B14F-4D97-AF65-F5344CB8AC3E}">
        <p14:creationId xmlns:p14="http://schemas.microsoft.com/office/powerpoint/2010/main" val="39192282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29"/>
          <p:cNvSpPr txBox="1">
            <a:spLocks noGrp="1"/>
          </p:cNvSpPr>
          <p:nvPr>
            <p:ph type="subTitle" idx="13"/>
          </p:nvPr>
        </p:nvSpPr>
        <p:spPr>
          <a:xfrm>
            <a:off x="5492554" y="1385804"/>
            <a:ext cx="3365696" cy="70764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Framing the Problem</a:t>
            </a:r>
            <a:endParaRPr dirty="0"/>
          </a:p>
        </p:txBody>
      </p:sp>
      <p:sp>
        <p:nvSpPr>
          <p:cNvPr id="760" name="Google Shape;760;p29"/>
          <p:cNvSpPr txBox="1">
            <a:spLocks noGrp="1"/>
          </p:cNvSpPr>
          <p:nvPr>
            <p:ph type="title" idx="5"/>
          </p:nvPr>
        </p:nvSpPr>
        <p:spPr>
          <a:xfrm>
            <a:off x="859275" y="1424275"/>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dirty="0"/>
          </a:p>
        </p:txBody>
      </p:sp>
      <p:sp>
        <p:nvSpPr>
          <p:cNvPr id="761" name="Google Shape;761;p29"/>
          <p:cNvSpPr txBox="1">
            <a:spLocks noGrp="1"/>
          </p:cNvSpPr>
          <p:nvPr>
            <p:ph type="subTitle" idx="9"/>
          </p:nvPr>
        </p:nvSpPr>
        <p:spPr>
          <a:xfrm>
            <a:off x="1524375" y="1377271"/>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INTRODUCTION</a:t>
            </a:r>
            <a:endParaRPr dirty="0"/>
          </a:p>
        </p:txBody>
      </p:sp>
      <p:sp>
        <p:nvSpPr>
          <p:cNvPr id="762" name="Google Shape;762;p29"/>
          <p:cNvSpPr txBox="1">
            <a:spLocks noGrp="1"/>
          </p:cNvSpPr>
          <p:nvPr>
            <p:ph type="subTitle" idx="15"/>
          </p:nvPr>
        </p:nvSpPr>
        <p:spPr>
          <a:xfrm>
            <a:off x="5419075" y="3082997"/>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Conclusion and Recommendations</a:t>
            </a:r>
          </a:p>
        </p:txBody>
      </p:sp>
      <p:sp>
        <p:nvSpPr>
          <p:cNvPr id="763" name="Google Shape;763;p29"/>
          <p:cNvSpPr txBox="1">
            <a:spLocks noGrp="1"/>
          </p:cNvSpPr>
          <p:nvPr>
            <p:ph type="title"/>
          </p:nvPr>
        </p:nvSpPr>
        <p:spPr>
          <a:xfrm>
            <a:off x="720000" y="53352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768" name="Google Shape;768;p29"/>
          <p:cNvSpPr txBox="1">
            <a:spLocks noGrp="1"/>
          </p:cNvSpPr>
          <p:nvPr>
            <p:ph type="title" idx="6"/>
          </p:nvPr>
        </p:nvSpPr>
        <p:spPr>
          <a:xfrm>
            <a:off x="859275" y="3080674"/>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dirty="0"/>
          </a:p>
        </p:txBody>
      </p:sp>
      <p:sp>
        <p:nvSpPr>
          <p:cNvPr id="769" name="Google Shape;769;p29"/>
          <p:cNvSpPr txBox="1">
            <a:spLocks noGrp="1"/>
          </p:cNvSpPr>
          <p:nvPr>
            <p:ph type="title" idx="7"/>
          </p:nvPr>
        </p:nvSpPr>
        <p:spPr>
          <a:xfrm>
            <a:off x="4753977" y="1424275"/>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dirty="0"/>
          </a:p>
        </p:txBody>
      </p:sp>
      <p:sp>
        <p:nvSpPr>
          <p:cNvPr id="770" name="Google Shape;770;p29"/>
          <p:cNvSpPr txBox="1">
            <a:spLocks noGrp="1"/>
          </p:cNvSpPr>
          <p:nvPr>
            <p:ph type="title" idx="8"/>
          </p:nvPr>
        </p:nvSpPr>
        <p:spPr>
          <a:xfrm>
            <a:off x="4753977" y="3080674"/>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dirty="0"/>
          </a:p>
        </p:txBody>
      </p:sp>
      <p:sp>
        <p:nvSpPr>
          <p:cNvPr id="771" name="Google Shape;771;p29"/>
          <p:cNvSpPr txBox="1">
            <a:spLocks noGrp="1"/>
          </p:cNvSpPr>
          <p:nvPr>
            <p:ph type="subTitle" idx="14"/>
          </p:nvPr>
        </p:nvSpPr>
        <p:spPr>
          <a:xfrm>
            <a:off x="1524375" y="3082997"/>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Findings of the Analysis</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30"/>
          <p:cNvSpPr txBox="1">
            <a:spLocks noGrp="1"/>
          </p:cNvSpPr>
          <p:nvPr>
            <p:ph type="title"/>
          </p:nvPr>
        </p:nvSpPr>
        <p:spPr>
          <a:xfrm>
            <a:off x="550093" y="66546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778" name="Google Shape;778;p30"/>
          <p:cNvSpPr txBox="1">
            <a:spLocks noGrp="1"/>
          </p:cNvSpPr>
          <p:nvPr>
            <p:ph type="subTitle" idx="2"/>
          </p:nvPr>
        </p:nvSpPr>
        <p:spPr>
          <a:xfrm>
            <a:off x="195943" y="1453822"/>
            <a:ext cx="8058150" cy="1689428"/>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sz="1800" b="1" dirty="0">
                <a:highlight>
                  <a:srgbClr val="C0C0C0"/>
                </a:highlight>
              </a:rPr>
              <a:t>Amsterdam</a:t>
            </a:r>
            <a:r>
              <a:rPr lang="en-GB" sz="1800" dirty="0"/>
              <a:t> is one of the most visited cities in Europe, known for its tourism, culture, and vibrant short-term rental market. </a:t>
            </a:r>
            <a:r>
              <a:rPr lang="en-GB" sz="1800" b="1" dirty="0">
                <a:highlight>
                  <a:srgbClr val="C0C0C0"/>
                </a:highlight>
              </a:rPr>
              <a:t>Airbnb</a:t>
            </a:r>
            <a:r>
              <a:rPr lang="en-GB" sz="1800" dirty="0">
                <a:highlight>
                  <a:srgbClr val="C0C0C0"/>
                </a:highlight>
              </a:rPr>
              <a:t>,</a:t>
            </a:r>
            <a:r>
              <a:rPr lang="en-GB" sz="1800" dirty="0"/>
              <a:t> a global platform for vacation rentals, plays a major role in the city’s accommodation sector. This case explores the performance of Airbnb listings in Amsterdam to support a potential investment decision. The analysis focuses on identifying the most popular neighbourhoods, the highest-rated property types, and estimating the revenue successful hosts typically earn.</a:t>
            </a:r>
            <a:endParaRPr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37DDF-5972-1374-3D6D-50C53654FB4B}"/>
              </a:ext>
            </a:extLst>
          </p:cNvPr>
          <p:cNvSpPr>
            <a:spLocks noGrp="1"/>
          </p:cNvSpPr>
          <p:nvPr>
            <p:ph type="title"/>
          </p:nvPr>
        </p:nvSpPr>
        <p:spPr>
          <a:xfrm>
            <a:off x="622028" y="565149"/>
            <a:ext cx="7704000" cy="572700"/>
          </a:xfrm>
        </p:spPr>
        <p:txBody>
          <a:bodyPr/>
          <a:lstStyle/>
          <a:p>
            <a:r>
              <a:rPr lang="en-US" dirty="0"/>
              <a:t>FRAMING THE PROBLEM</a:t>
            </a:r>
            <a:endParaRPr lang="en-GB" dirty="0"/>
          </a:p>
        </p:txBody>
      </p:sp>
      <p:sp>
        <p:nvSpPr>
          <p:cNvPr id="3" name="Subtitle 2">
            <a:extLst>
              <a:ext uri="{FF2B5EF4-FFF2-40B4-BE49-F238E27FC236}">
                <a16:creationId xmlns:a16="http://schemas.microsoft.com/office/drawing/2014/main" id="{60238AD4-CF12-6D78-CDA6-96C79E3A2716}"/>
              </a:ext>
            </a:extLst>
          </p:cNvPr>
          <p:cNvSpPr>
            <a:spLocks noGrp="1"/>
          </p:cNvSpPr>
          <p:nvPr>
            <p:ph type="subTitle" idx="1"/>
          </p:nvPr>
        </p:nvSpPr>
        <p:spPr>
          <a:xfrm>
            <a:off x="4228661" y="1303851"/>
            <a:ext cx="3699300" cy="2701800"/>
          </a:xfrm>
        </p:spPr>
        <p:txBody>
          <a:bodyPr/>
          <a:lstStyle/>
          <a:p>
            <a:r>
              <a:rPr lang="en-US" dirty="0"/>
              <a:t> </a:t>
            </a:r>
          </a:p>
          <a:p>
            <a:endParaRPr lang="en-US" dirty="0"/>
          </a:p>
          <a:p>
            <a:endParaRPr lang="en-US" dirty="0"/>
          </a:p>
          <a:p>
            <a:endParaRPr lang="en-US" dirty="0"/>
          </a:p>
        </p:txBody>
      </p:sp>
      <p:sp>
        <p:nvSpPr>
          <p:cNvPr id="8" name="TextBox 7">
            <a:extLst>
              <a:ext uri="{FF2B5EF4-FFF2-40B4-BE49-F238E27FC236}">
                <a16:creationId xmlns:a16="http://schemas.microsoft.com/office/drawing/2014/main" id="{9BE6E508-04A2-1577-275C-15B19657BA39}"/>
              </a:ext>
            </a:extLst>
          </p:cNvPr>
          <p:cNvSpPr txBox="1"/>
          <p:nvPr/>
        </p:nvSpPr>
        <p:spPr>
          <a:xfrm>
            <a:off x="179615" y="1137849"/>
            <a:ext cx="4551860" cy="3172894"/>
          </a:xfrm>
          <a:prstGeom prst="rect">
            <a:avLst/>
          </a:prstGeom>
          <a:noFill/>
        </p:spPr>
        <p:txBody>
          <a:bodyPr wrap="square">
            <a:spAutoFit/>
          </a:bodyPr>
          <a:lstStyle/>
          <a:p>
            <a:pPr algn="just">
              <a:lnSpc>
                <a:spcPct val="150000"/>
              </a:lnSpc>
            </a:pPr>
            <a:r>
              <a:rPr lang="en-US" sz="1800" b="1" dirty="0">
                <a:solidFill>
                  <a:schemeClr val="dk1"/>
                </a:solidFill>
                <a:latin typeface="DM Sans" pitchFamily="2" charset="0"/>
                <a:ea typeface="Baloo 2 ExtraBold"/>
                <a:cs typeface="Baloo 2 ExtraBold"/>
                <a:sym typeface="Baloo 2 ExtraBold"/>
              </a:rPr>
              <a:t>Problem Statement</a:t>
            </a:r>
          </a:p>
          <a:p>
            <a:pPr algn="just">
              <a:lnSpc>
                <a:spcPct val="150000"/>
              </a:lnSpc>
            </a:pPr>
            <a:r>
              <a:rPr lang="en-GB" dirty="0">
                <a:solidFill>
                  <a:schemeClr val="dk1"/>
                </a:solidFill>
                <a:latin typeface="DM Sans" pitchFamily="2" charset="0"/>
                <a:ea typeface="Baloo 2 ExtraBold"/>
                <a:cs typeface="Baloo 2 ExtraBold"/>
                <a:sym typeface="Baloo 2 ExtraBold"/>
              </a:rPr>
              <a:t>In </a:t>
            </a:r>
            <a:r>
              <a:rPr lang="en-GB" b="1" dirty="0">
                <a:solidFill>
                  <a:schemeClr val="dk1"/>
                </a:solidFill>
                <a:latin typeface="DM Sans" pitchFamily="2" charset="0"/>
                <a:ea typeface="Baloo 2 ExtraBold"/>
                <a:cs typeface="Baloo 2 ExtraBold"/>
                <a:sym typeface="Baloo 2 ExtraBold"/>
              </a:rPr>
              <a:t>Amsterdam’s Airbnb market</a:t>
            </a:r>
            <a:r>
              <a:rPr lang="en-GB" dirty="0">
                <a:solidFill>
                  <a:schemeClr val="dk1"/>
                </a:solidFill>
                <a:latin typeface="DM Sans" pitchFamily="2" charset="0"/>
                <a:ea typeface="Baloo 2 ExtraBold"/>
                <a:cs typeface="Baloo 2 ExtraBold"/>
                <a:sym typeface="Baloo 2 ExtraBold"/>
              </a:rPr>
              <a:t>, neighbourhoods like </a:t>
            </a:r>
            <a:r>
              <a:rPr lang="en-GB" b="1" dirty="0">
                <a:solidFill>
                  <a:schemeClr val="dk1"/>
                </a:solidFill>
                <a:latin typeface="DM Sans" pitchFamily="2" charset="0"/>
                <a:ea typeface="Baloo 2 ExtraBold"/>
                <a:cs typeface="Baloo 2 ExtraBold"/>
                <a:sym typeface="Baloo 2 ExtraBold"/>
              </a:rPr>
              <a:t>De Baarsjes </a:t>
            </a:r>
            <a:r>
              <a:rPr lang="en-GB" b="1" dirty="0">
                <a:solidFill>
                  <a:schemeClr val="dk1"/>
                </a:solidFill>
                <a:latin typeface="DM Sans" pitchFamily="2" charset="0"/>
                <a:cs typeface="Baloo 2 ExtraBold"/>
                <a:sym typeface="Baloo 2 ExtraBold"/>
              </a:rPr>
              <a:t>– Oud-West </a:t>
            </a:r>
            <a:r>
              <a:rPr lang="en-GB" dirty="0">
                <a:solidFill>
                  <a:schemeClr val="dk1"/>
                </a:solidFill>
                <a:latin typeface="DM Sans" pitchFamily="2" charset="0"/>
                <a:cs typeface="Baloo 2 ExtraBold"/>
                <a:sym typeface="Baloo 2 ExtraBold"/>
              </a:rPr>
              <a:t>host over </a:t>
            </a:r>
            <a:r>
              <a:rPr lang="en-GB" b="1" dirty="0">
                <a:solidFill>
                  <a:schemeClr val="dk1"/>
                </a:solidFill>
                <a:latin typeface="DM Sans" pitchFamily="2" charset="0"/>
                <a:cs typeface="Baloo 2 ExtraBold"/>
                <a:sym typeface="Baloo 2 ExtraBold"/>
              </a:rPr>
              <a:t>900 listings</a:t>
            </a:r>
            <a:r>
              <a:rPr lang="en-GB" dirty="0">
                <a:solidFill>
                  <a:schemeClr val="dk1"/>
                </a:solidFill>
                <a:latin typeface="DM Sans" pitchFamily="2" charset="0"/>
                <a:cs typeface="Baloo 2 ExtraBold"/>
                <a:sym typeface="Baloo 2 ExtraBold"/>
              </a:rPr>
              <a:t>, while others have </a:t>
            </a:r>
            <a:r>
              <a:rPr lang="en-GB" b="1" dirty="0">
                <a:solidFill>
                  <a:schemeClr val="dk1"/>
                </a:solidFill>
                <a:latin typeface="DM Sans" pitchFamily="2" charset="0"/>
                <a:cs typeface="Baloo 2 ExtraBold"/>
                <a:sym typeface="Baloo 2 ExtraBold"/>
              </a:rPr>
              <a:t>fewer than 50. </a:t>
            </a:r>
            <a:r>
              <a:rPr lang="en-GB" dirty="0">
                <a:solidFill>
                  <a:schemeClr val="dk1"/>
                </a:solidFill>
                <a:highlight>
                  <a:srgbClr val="C0C0C0"/>
                </a:highlight>
                <a:latin typeface="DM Sans" pitchFamily="2" charset="0"/>
                <a:cs typeface="Baloo 2 ExtraBold"/>
                <a:sym typeface="Baloo 2 ExtraBold"/>
              </a:rPr>
              <a:t>Investors lack clear, data-driven insights </a:t>
            </a:r>
            <a:r>
              <a:rPr lang="en-GB" dirty="0">
                <a:solidFill>
                  <a:schemeClr val="dk1"/>
                </a:solidFill>
                <a:latin typeface="DM Sans" pitchFamily="2" charset="0"/>
                <a:cs typeface="Baloo 2 ExtraBold"/>
                <a:sym typeface="Baloo 2 ExtraBold"/>
              </a:rPr>
              <a:t>on how </a:t>
            </a:r>
            <a:r>
              <a:rPr lang="en-GB" b="1" dirty="0">
                <a:solidFill>
                  <a:schemeClr val="dk1"/>
                </a:solidFill>
                <a:latin typeface="DM Sans" pitchFamily="2" charset="0"/>
                <a:cs typeface="Baloo 2 ExtraBold"/>
                <a:sym typeface="Baloo 2 ExtraBold"/>
              </a:rPr>
              <a:t>listing counts</a:t>
            </a:r>
            <a:r>
              <a:rPr lang="en-GB" dirty="0">
                <a:solidFill>
                  <a:schemeClr val="dk1"/>
                </a:solidFill>
                <a:latin typeface="DM Sans" pitchFamily="2" charset="0"/>
                <a:cs typeface="Baloo 2 ExtraBold"/>
                <a:sym typeface="Baloo 2 ExtraBold"/>
              </a:rPr>
              <a:t>, </a:t>
            </a:r>
            <a:r>
              <a:rPr lang="en-GB" b="1" dirty="0">
                <a:solidFill>
                  <a:schemeClr val="dk1"/>
                </a:solidFill>
                <a:latin typeface="DM Sans" pitchFamily="2" charset="0"/>
                <a:cs typeface="Baloo 2 ExtraBold"/>
                <a:sym typeface="Baloo 2 ExtraBold"/>
              </a:rPr>
              <a:t>guest ratings,</a:t>
            </a:r>
            <a:r>
              <a:rPr lang="en-GB" dirty="0">
                <a:solidFill>
                  <a:schemeClr val="dk1"/>
                </a:solidFill>
                <a:latin typeface="DM Sans" pitchFamily="2" charset="0"/>
                <a:cs typeface="Baloo 2 ExtraBold"/>
                <a:sym typeface="Baloo 2 ExtraBold"/>
              </a:rPr>
              <a:t> and </a:t>
            </a:r>
            <a:r>
              <a:rPr lang="en-GB" b="1" dirty="0">
                <a:solidFill>
                  <a:schemeClr val="dk1"/>
                </a:solidFill>
                <a:latin typeface="DM Sans" pitchFamily="2" charset="0"/>
                <a:cs typeface="Baloo 2 ExtraBold"/>
                <a:sym typeface="Baloo 2 ExtraBold"/>
              </a:rPr>
              <a:t>average revenue per stay </a:t>
            </a:r>
            <a:r>
              <a:rPr lang="en-GB" dirty="0">
                <a:solidFill>
                  <a:schemeClr val="dk1"/>
                </a:solidFill>
                <a:latin typeface="DM Sans" pitchFamily="2" charset="0"/>
                <a:cs typeface="Baloo 2 ExtraBold"/>
                <a:sym typeface="Baloo 2 ExtraBold"/>
              </a:rPr>
              <a:t>can vary across neighbourhoods </a:t>
            </a:r>
            <a:r>
              <a:rPr lang="en-GB" dirty="0">
                <a:solidFill>
                  <a:schemeClr val="dk1"/>
                </a:solidFill>
                <a:latin typeface="DM Sans" pitchFamily="2" charset="0"/>
                <a:ea typeface="Baloo 2 ExtraBold"/>
                <a:cs typeface="Baloo 2 ExtraBold"/>
                <a:sym typeface="Baloo 2 ExtraBold"/>
              </a:rPr>
              <a:t>and property types. This makes it difficult to identify the most profitable and popular investment opportunities</a:t>
            </a:r>
            <a:endParaRPr lang="en-US" dirty="0">
              <a:solidFill>
                <a:schemeClr val="dk1"/>
              </a:solidFill>
              <a:latin typeface="DM Sans" pitchFamily="2" charset="0"/>
              <a:ea typeface="Baloo 2 ExtraBold"/>
              <a:cs typeface="Baloo 2 ExtraBold"/>
              <a:sym typeface="Baloo 2 ExtraBold"/>
            </a:endParaRPr>
          </a:p>
        </p:txBody>
      </p:sp>
      <p:sp>
        <p:nvSpPr>
          <p:cNvPr id="9" name="TextBox 8">
            <a:extLst>
              <a:ext uri="{FF2B5EF4-FFF2-40B4-BE49-F238E27FC236}">
                <a16:creationId xmlns:a16="http://schemas.microsoft.com/office/drawing/2014/main" id="{3E2BFE6C-B00E-3821-721B-D01FB34ABCDF}"/>
              </a:ext>
            </a:extLst>
          </p:cNvPr>
          <p:cNvSpPr txBox="1"/>
          <p:nvPr/>
        </p:nvSpPr>
        <p:spPr>
          <a:xfrm>
            <a:off x="5037364" y="1137849"/>
            <a:ext cx="3386636" cy="2465709"/>
          </a:xfrm>
          <a:prstGeom prst="rect">
            <a:avLst/>
          </a:prstGeom>
          <a:noFill/>
        </p:spPr>
        <p:txBody>
          <a:bodyPr wrap="square" rtlCol="0">
            <a:spAutoFit/>
          </a:bodyPr>
          <a:lstStyle/>
          <a:p>
            <a:pPr algn="just">
              <a:lnSpc>
                <a:spcPct val="150000"/>
              </a:lnSpc>
            </a:pPr>
            <a:r>
              <a:rPr lang="en-US" sz="1800" b="1" dirty="0">
                <a:solidFill>
                  <a:schemeClr val="dk1"/>
                </a:solidFill>
                <a:latin typeface="DM Sans" pitchFamily="2" charset="0"/>
                <a:cs typeface="Baloo 2 ExtraBold"/>
                <a:sym typeface="Baloo 2 ExtraBold"/>
              </a:rPr>
              <a:t>AIM</a:t>
            </a:r>
          </a:p>
          <a:p>
            <a:pPr lvl="0" algn="just">
              <a:lnSpc>
                <a:spcPct val="150000"/>
              </a:lnSpc>
            </a:pPr>
            <a:r>
              <a:rPr lang="en-GB" dirty="0">
                <a:solidFill>
                  <a:schemeClr val="dk1"/>
                </a:solidFill>
                <a:latin typeface="DM Sans" pitchFamily="2" charset="0"/>
                <a:cs typeface="Baloo 2 ExtraBold"/>
              </a:rPr>
              <a:t>To identify the most suitable </a:t>
            </a:r>
            <a:r>
              <a:rPr lang="en-GB" b="1" dirty="0">
                <a:solidFill>
                  <a:schemeClr val="dk1"/>
                </a:solidFill>
                <a:latin typeface="DM Sans" pitchFamily="2" charset="0"/>
                <a:cs typeface="Baloo 2 ExtraBold"/>
              </a:rPr>
              <a:t>neighbourhood</a:t>
            </a:r>
            <a:r>
              <a:rPr lang="en-GB" dirty="0">
                <a:solidFill>
                  <a:schemeClr val="dk1"/>
                </a:solidFill>
                <a:latin typeface="DM Sans" pitchFamily="2" charset="0"/>
                <a:cs typeface="Baloo 2 ExtraBold"/>
              </a:rPr>
              <a:t> and </a:t>
            </a:r>
            <a:r>
              <a:rPr lang="en-GB" b="1" dirty="0">
                <a:solidFill>
                  <a:schemeClr val="dk1"/>
                </a:solidFill>
                <a:latin typeface="DM Sans" pitchFamily="2" charset="0"/>
                <a:cs typeface="Baloo 2 ExtraBold"/>
              </a:rPr>
              <a:t>property type </a:t>
            </a:r>
            <a:r>
              <a:rPr lang="en-GB" dirty="0">
                <a:solidFill>
                  <a:schemeClr val="dk1"/>
                </a:solidFill>
                <a:latin typeface="DM Sans" pitchFamily="2" charset="0"/>
                <a:cs typeface="Baloo 2 ExtraBold"/>
              </a:rPr>
              <a:t>for Airbnb investment in Amsterdam by analyzing </a:t>
            </a:r>
            <a:r>
              <a:rPr lang="en-GB" b="1" dirty="0">
                <a:solidFill>
                  <a:schemeClr val="dk1"/>
                </a:solidFill>
                <a:latin typeface="DM Sans" pitchFamily="2" charset="0"/>
                <a:cs typeface="Baloo 2 ExtraBold"/>
              </a:rPr>
              <a:t>listing popularity</a:t>
            </a:r>
            <a:r>
              <a:rPr lang="en-GB" dirty="0">
                <a:solidFill>
                  <a:schemeClr val="dk1"/>
                </a:solidFill>
                <a:latin typeface="DM Sans" pitchFamily="2" charset="0"/>
                <a:cs typeface="Baloo 2 ExtraBold"/>
              </a:rPr>
              <a:t>, </a:t>
            </a:r>
            <a:r>
              <a:rPr lang="en-GB" b="1" dirty="0">
                <a:solidFill>
                  <a:schemeClr val="dk1"/>
                </a:solidFill>
                <a:latin typeface="DM Sans" pitchFamily="2" charset="0"/>
                <a:cs typeface="Baloo 2 ExtraBold"/>
              </a:rPr>
              <a:t>guest reviews</a:t>
            </a:r>
            <a:r>
              <a:rPr lang="en-GB" dirty="0">
                <a:solidFill>
                  <a:schemeClr val="dk1"/>
                </a:solidFill>
                <a:latin typeface="DM Sans" pitchFamily="2" charset="0"/>
                <a:cs typeface="Baloo 2 ExtraBold"/>
              </a:rPr>
              <a:t>, and </a:t>
            </a:r>
            <a:r>
              <a:rPr lang="en-GB" b="1" dirty="0">
                <a:solidFill>
                  <a:schemeClr val="dk1"/>
                </a:solidFill>
                <a:latin typeface="DM Sans" pitchFamily="2" charset="0"/>
                <a:cs typeface="Baloo 2 ExtraBold"/>
              </a:rPr>
              <a:t>estimated revenue </a:t>
            </a:r>
            <a:r>
              <a:rPr lang="en-GB" dirty="0">
                <a:solidFill>
                  <a:schemeClr val="dk1"/>
                </a:solidFill>
                <a:latin typeface="DM Sans" pitchFamily="2" charset="0"/>
                <a:cs typeface="Baloo 2 ExtraBold"/>
              </a:rPr>
              <a:t>per stay.</a:t>
            </a:r>
            <a:endParaRPr lang="en-US" dirty="0">
              <a:solidFill>
                <a:schemeClr val="dk1"/>
              </a:solidFill>
              <a:latin typeface="DM Sans" pitchFamily="2" charset="0"/>
              <a:cs typeface="Baloo 2 ExtraBold"/>
            </a:endParaRPr>
          </a:p>
        </p:txBody>
      </p:sp>
    </p:spTree>
    <p:extLst>
      <p:ext uri="{BB962C8B-B14F-4D97-AF65-F5344CB8AC3E}">
        <p14:creationId xmlns:p14="http://schemas.microsoft.com/office/powerpoint/2010/main" val="3354723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57">
          <a:extLst>
            <a:ext uri="{FF2B5EF4-FFF2-40B4-BE49-F238E27FC236}">
              <a16:creationId xmlns:a16="http://schemas.microsoft.com/office/drawing/2014/main" id="{AE02134D-2DEA-68AF-91E3-67F35EA924AF}"/>
            </a:ext>
          </a:extLst>
        </p:cNvPr>
        <p:cNvGrpSpPr/>
        <p:nvPr/>
      </p:nvGrpSpPr>
      <p:grpSpPr>
        <a:xfrm>
          <a:off x="0" y="0"/>
          <a:ext cx="0" cy="0"/>
          <a:chOff x="0" y="0"/>
          <a:chExt cx="0" cy="0"/>
        </a:xfrm>
      </p:grpSpPr>
      <p:sp>
        <p:nvSpPr>
          <p:cNvPr id="1258" name="Google Shape;1258;p42">
            <a:extLst>
              <a:ext uri="{FF2B5EF4-FFF2-40B4-BE49-F238E27FC236}">
                <a16:creationId xmlns:a16="http://schemas.microsoft.com/office/drawing/2014/main" id="{CDC9F0F1-B09D-7926-AE59-AB61CC30DB31}"/>
              </a:ext>
            </a:extLst>
          </p:cNvPr>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objectives</a:t>
            </a:r>
            <a:endParaRPr dirty="0"/>
          </a:p>
        </p:txBody>
      </p:sp>
      <p:sp>
        <p:nvSpPr>
          <p:cNvPr id="1259" name="Google Shape;1259;p42">
            <a:extLst>
              <a:ext uri="{FF2B5EF4-FFF2-40B4-BE49-F238E27FC236}">
                <a16:creationId xmlns:a16="http://schemas.microsoft.com/office/drawing/2014/main" id="{2BC02D38-E15A-BE1B-24F4-EA8CDBB716DD}"/>
              </a:ext>
            </a:extLst>
          </p:cNvPr>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dirty="0">
              <a:solidFill>
                <a:schemeClr val="dk1"/>
              </a:solidFill>
              <a:latin typeface="DM Sans"/>
              <a:ea typeface="DM Sans"/>
              <a:cs typeface="DM Sans"/>
              <a:sym typeface="DM Sans"/>
            </a:endParaRPr>
          </a:p>
        </p:txBody>
      </p:sp>
      <p:sp>
        <p:nvSpPr>
          <p:cNvPr id="1260" name="Google Shape;1260;p42">
            <a:extLst>
              <a:ext uri="{FF2B5EF4-FFF2-40B4-BE49-F238E27FC236}">
                <a16:creationId xmlns:a16="http://schemas.microsoft.com/office/drawing/2014/main" id="{B5FF9028-B541-8013-19EF-2487A2E2DC36}"/>
              </a:ext>
            </a:extLst>
          </p:cNvPr>
          <p:cNvSpPr txBox="1">
            <a:spLocks noGrp="1"/>
          </p:cNvSpPr>
          <p:nvPr>
            <p:ph type="title" idx="4294967295"/>
          </p:nvPr>
        </p:nvSpPr>
        <p:spPr>
          <a:xfrm>
            <a:off x="1159854" y="1491629"/>
            <a:ext cx="6556500" cy="622800"/>
          </a:xfrm>
          <a:prstGeom prst="rect">
            <a:avLst/>
          </a:prstGeom>
        </p:spPr>
        <p:txBody>
          <a:bodyPr spcFirstLastPara="1" wrap="square" lIns="91425" tIns="91425" rIns="91425" bIns="91425" anchor="b" anchorCtr="0">
            <a:noAutofit/>
          </a:bodyPr>
          <a:lstStyle/>
          <a:p>
            <a:pPr>
              <a:lnSpc>
                <a:spcPct val="115000"/>
              </a:lnSpc>
            </a:pPr>
            <a:r>
              <a:rPr lang="en-US" sz="1400" dirty="0"/>
              <a:t>Examine neighborhood and host listing counts to identify the neighborhood with the most listings.</a:t>
            </a:r>
            <a:br>
              <a:rPr lang="en-US" sz="1400" dirty="0"/>
            </a:br>
            <a:endParaRPr sz="1400" dirty="0"/>
          </a:p>
        </p:txBody>
      </p:sp>
      <p:sp>
        <p:nvSpPr>
          <p:cNvPr id="1261" name="Google Shape;1261;p42">
            <a:extLst>
              <a:ext uri="{FF2B5EF4-FFF2-40B4-BE49-F238E27FC236}">
                <a16:creationId xmlns:a16="http://schemas.microsoft.com/office/drawing/2014/main" id="{4BA0AE47-4671-F423-1562-AA0E789A03CD}"/>
              </a:ext>
            </a:extLst>
          </p:cNvPr>
          <p:cNvSpPr/>
          <p:nvPr/>
        </p:nvSpPr>
        <p:spPr>
          <a:xfrm>
            <a:off x="760854" y="1333506"/>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dirty="0">
                <a:solidFill>
                  <a:schemeClr val="lt1"/>
                </a:solidFill>
                <a:latin typeface="Baloo 2 ExtraBold"/>
                <a:ea typeface="Baloo 2 ExtraBold"/>
                <a:cs typeface="Baloo 2 ExtraBold"/>
                <a:sym typeface="Baloo 2 ExtraBold"/>
              </a:rPr>
              <a:t>1</a:t>
            </a:r>
            <a:endParaRPr sz="3000" dirty="0">
              <a:solidFill>
                <a:schemeClr val="lt1"/>
              </a:solidFill>
              <a:latin typeface="Baloo 2 ExtraBold"/>
              <a:ea typeface="Baloo 2 ExtraBold"/>
              <a:cs typeface="Baloo 2 ExtraBold"/>
              <a:sym typeface="Baloo 2 ExtraBold"/>
            </a:endParaRPr>
          </a:p>
        </p:txBody>
      </p:sp>
      <p:sp>
        <p:nvSpPr>
          <p:cNvPr id="1263" name="Google Shape;1263;p42">
            <a:extLst>
              <a:ext uri="{FF2B5EF4-FFF2-40B4-BE49-F238E27FC236}">
                <a16:creationId xmlns:a16="http://schemas.microsoft.com/office/drawing/2014/main" id="{59679B5C-6F32-37AF-8828-C45BED12E34D}"/>
              </a:ext>
            </a:extLst>
          </p:cNvPr>
          <p:cNvSpPr/>
          <p:nvPr/>
        </p:nvSpPr>
        <p:spPr>
          <a:xfrm>
            <a:off x="760854" y="2187456"/>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dirty="0">
                <a:solidFill>
                  <a:schemeClr val="lt1"/>
                </a:solidFill>
                <a:latin typeface="Baloo 2 ExtraBold"/>
                <a:ea typeface="Baloo 2 ExtraBold"/>
                <a:cs typeface="Baloo 2 ExtraBold"/>
                <a:sym typeface="Baloo 2 ExtraBold"/>
              </a:rPr>
              <a:t>2</a:t>
            </a:r>
            <a:endParaRPr sz="3000" dirty="0">
              <a:solidFill>
                <a:schemeClr val="lt1"/>
              </a:solidFill>
              <a:latin typeface="Baloo 2 ExtraBold"/>
              <a:ea typeface="Baloo 2 ExtraBold"/>
              <a:cs typeface="Baloo 2 ExtraBold"/>
              <a:sym typeface="Baloo 2 ExtraBold"/>
            </a:endParaRPr>
          </a:p>
        </p:txBody>
      </p:sp>
      <p:sp>
        <p:nvSpPr>
          <p:cNvPr id="1264" name="Google Shape;1264;p42">
            <a:extLst>
              <a:ext uri="{FF2B5EF4-FFF2-40B4-BE49-F238E27FC236}">
                <a16:creationId xmlns:a16="http://schemas.microsoft.com/office/drawing/2014/main" id="{A48D3A8B-EEB9-2E2A-9976-03ED89A26A7B}"/>
              </a:ext>
            </a:extLst>
          </p:cNvPr>
          <p:cNvSpPr txBox="1">
            <a:spLocks noGrp="1"/>
          </p:cNvSpPr>
          <p:nvPr>
            <p:ph type="title" idx="4294967295"/>
          </p:nvPr>
        </p:nvSpPr>
        <p:spPr>
          <a:xfrm>
            <a:off x="1159854" y="4505674"/>
            <a:ext cx="6556500" cy="622800"/>
          </a:xfrm>
          <a:prstGeom prst="rect">
            <a:avLst/>
          </a:prstGeom>
        </p:spPr>
        <p:txBody>
          <a:bodyPr spcFirstLastPara="1" wrap="square" lIns="91425" tIns="91425" rIns="91425" bIns="91425" anchor="b" anchorCtr="0">
            <a:noAutofit/>
          </a:bodyPr>
          <a:lstStyle/>
          <a:p>
            <a:pPr>
              <a:lnSpc>
                <a:spcPct val="115000"/>
              </a:lnSpc>
            </a:pPr>
            <a:br>
              <a:rPr lang="en-US" sz="1400" dirty="0"/>
            </a:br>
            <a:r>
              <a:rPr lang="en-US" sz="1400" dirty="0"/>
              <a:t>Analyze review description and revenue to identify the average revenue of successful hosts.</a:t>
            </a:r>
            <a:br>
              <a:rPr lang="en-US" sz="1400" dirty="0"/>
            </a:br>
            <a:endParaRPr sz="1400" dirty="0"/>
          </a:p>
        </p:txBody>
      </p:sp>
      <p:sp>
        <p:nvSpPr>
          <p:cNvPr id="1265" name="Google Shape;1265;p42">
            <a:extLst>
              <a:ext uri="{FF2B5EF4-FFF2-40B4-BE49-F238E27FC236}">
                <a16:creationId xmlns:a16="http://schemas.microsoft.com/office/drawing/2014/main" id="{5767E4E0-5389-1236-3BC7-482F29E12C88}"/>
              </a:ext>
            </a:extLst>
          </p:cNvPr>
          <p:cNvSpPr/>
          <p:nvPr/>
        </p:nvSpPr>
        <p:spPr>
          <a:xfrm>
            <a:off x="760854" y="3041406"/>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dirty="0">
                <a:solidFill>
                  <a:schemeClr val="lt1"/>
                </a:solidFill>
                <a:latin typeface="Baloo 2 ExtraBold"/>
                <a:ea typeface="Baloo 2 ExtraBold"/>
                <a:cs typeface="Baloo 2 ExtraBold"/>
                <a:sym typeface="Baloo 2 ExtraBold"/>
              </a:rPr>
              <a:t>3</a:t>
            </a:r>
            <a:endParaRPr sz="3000" dirty="0">
              <a:solidFill>
                <a:schemeClr val="lt1"/>
              </a:solidFill>
              <a:latin typeface="Baloo 2 ExtraBold"/>
              <a:ea typeface="Baloo 2 ExtraBold"/>
              <a:cs typeface="Baloo 2 ExtraBold"/>
              <a:sym typeface="Baloo 2 ExtraBold"/>
            </a:endParaRPr>
          </a:p>
        </p:txBody>
      </p:sp>
      <p:sp>
        <p:nvSpPr>
          <p:cNvPr id="2" name="Title 1">
            <a:extLst>
              <a:ext uri="{FF2B5EF4-FFF2-40B4-BE49-F238E27FC236}">
                <a16:creationId xmlns:a16="http://schemas.microsoft.com/office/drawing/2014/main" id="{DCC0DAE6-905B-F3F9-6202-E20B4884F7CC}"/>
              </a:ext>
            </a:extLst>
          </p:cNvPr>
          <p:cNvSpPr>
            <a:spLocks noGrp="1" noChangeArrowheads="1"/>
          </p:cNvSpPr>
          <p:nvPr>
            <p:ph type="title" idx="4294967295"/>
          </p:nvPr>
        </p:nvSpPr>
        <p:spPr bwMode="auto">
          <a:xfrm>
            <a:off x="1160605" y="2098541"/>
            <a:ext cx="6954750" cy="800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buSzTx/>
            </a:pPr>
            <a:r>
              <a:rPr lang="en-US" sz="1400" dirty="0"/>
              <a:t>Examine property type against review scores to discover which property type receives the most positive feedback.</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panose="020B0604020202020204" pitchFamily="34" charset="0"/>
            </a:endParaRPr>
          </a:p>
        </p:txBody>
      </p:sp>
      <p:sp>
        <p:nvSpPr>
          <p:cNvPr id="11" name="Google Shape;1265;p42">
            <a:extLst>
              <a:ext uri="{FF2B5EF4-FFF2-40B4-BE49-F238E27FC236}">
                <a16:creationId xmlns:a16="http://schemas.microsoft.com/office/drawing/2014/main" id="{1DEF0632-54E5-3443-E4AB-0935EBD9C718}"/>
              </a:ext>
            </a:extLst>
          </p:cNvPr>
          <p:cNvSpPr/>
          <p:nvPr/>
        </p:nvSpPr>
        <p:spPr>
          <a:xfrm>
            <a:off x="732602" y="364526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dirty="0">
                <a:solidFill>
                  <a:schemeClr val="lt1"/>
                </a:solidFill>
                <a:latin typeface="Baloo 2 ExtraBold"/>
                <a:ea typeface="Baloo 2 ExtraBold"/>
                <a:cs typeface="Baloo 2 ExtraBold"/>
                <a:sym typeface="Baloo 2 ExtraBold"/>
              </a:rPr>
              <a:t>4</a:t>
            </a:r>
            <a:endParaRPr sz="3000" dirty="0">
              <a:solidFill>
                <a:schemeClr val="lt1"/>
              </a:solidFill>
              <a:latin typeface="Baloo 2 ExtraBold"/>
              <a:ea typeface="Baloo 2 ExtraBold"/>
              <a:cs typeface="Baloo 2 ExtraBold"/>
              <a:sym typeface="Baloo 2 ExtraBold"/>
            </a:endParaRPr>
          </a:p>
        </p:txBody>
      </p:sp>
      <p:sp>
        <p:nvSpPr>
          <p:cNvPr id="3" name="Rectangle 2">
            <a:extLst>
              <a:ext uri="{FF2B5EF4-FFF2-40B4-BE49-F238E27FC236}">
                <a16:creationId xmlns:a16="http://schemas.microsoft.com/office/drawing/2014/main" id="{1CB1E4CE-BA6B-77F4-194A-5578AA75D75E}"/>
              </a:ext>
            </a:extLst>
          </p:cNvPr>
          <p:cNvSpPr/>
          <p:nvPr/>
        </p:nvSpPr>
        <p:spPr>
          <a:xfrm>
            <a:off x="1218654" y="2860000"/>
            <a:ext cx="6169282" cy="587853"/>
          </a:xfrm>
          <a:prstGeom prst="rect">
            <a:avLst/>
          </a:prstGeom>
        </p:spPr>
        <p:txBody>
          <a:bodyPr wrap="square">
            <a:spAutoFit/>
          </a:bodyPr>
          <a:lstStyle/>
          <a:p>
            <a:pPr>
              <a:lnSpc>
                <a:spcPct val="115000"/>
              </a:lnSpc>
            </a:pPr>
            <a:r>
              <a:rPr lang="en-US" dirty="0">
                <a:solidFill>
                  <a:schemeClr val="dk1"/>
                </a:solidFill>
                <a:latin typeface="Baloo 2 ExtraBold"/>
                <a:ea typeface="Baloo 2 ExtraBold"/>
                <a:cs typeface="Baloo 2 ExtraBold"/>
                <a:sym typeface="Baloo 2 ExtraBold"/>
              </a:rPr>
              <a:t>Analyze price data per neighborhood and property types to pinpoint which neighborhood are the most popular and attractive one.</a:t>
            </a:r>
          </a:p>
        </p:txBody>
      </p:sp>
      <p:sp>
        <p:nvSpPr>
          <p:cNvPr id="14" name="Rectangle 13">
            <a:extLst>
              <a:ext uri="{FF2B5EF4-FFF2-40B4-BE49-F238E27FC236}">
                <a16:creationId xmlns:a16="http://schemas.microsoft.com/office/drawing/2014/main" id="{43163B58-11C0-923C-2696-FA3DEF80FA81}"/>
              </a:ext>
            </a:extLst>
          </p:cNvPr>
          <p:cNvSpPr/>
          <p:nvPr/>
        </p:nvSpPr>
        <p:spPr>
          <a:xfrm>
            <a:off x="1218654" y="3567283"/>
            <a:ext cx="6169282" cy="587853"/>
          </a:xfrm>
          <a:prstGeom prst="rect">
            <a:avLst/>
          </a:prstGeom>
        </p:spPr>
        <p:txBody>
          <a:bodyPr wrap="square">
            <a:spAutoFit/>
          </a:bodyPr>
          <a:lstStyle/>
          <a:p>
            <a:pPr>
              <a:lnSpc>
                <a:spcPct val="115000"/>
              </a:lnSpc>
            </a:pPr>
            <a:r>
              <a:rPr lang="en-US" dirty="0">
                <a:solidFill>
                  <a:schemeClr val="dk1"/>
                </a:solidFill>
                <a:latin typeface="Baloo 2 ExtraBold"/>
                <a:ea typeface="Baloo 2 ExtraBold"/>
                <a:cs typeface="Baloo 2 ExtraBold"/>
                <a:sym typeface="Baloo 2 ExtraBold"/>
              </a:rPr>
              <a:t>Analyze</a:t>
            </a:r>
            <a:r>
              <a:rPr lang="en-GB" dirty="0">
                <a:solidFill>
                  <a:schemeClr val="dk1"/>
                </a:solidFill>
                <a:latin typeface="Baloo 2 ExtraBold"/>
                <a:ea typeface="Baloo 2 ExtraBold"/>
                <a:cs typeface="Baloo 2 ExtraBold"/>
              </a:rPr>
              <a:t> accommodation capacity  and Popular Property Types to find the most common one.</a:t>
            </a:r>
            <a:endParaRPr lang="en-US" dirty="0">
              <a:solidFill>
                <a:schemeClr val="dk1"/>
              </a:solidFill>
              <a:latin typeface="Baloo 2 ExtraBold"/>
              <a:ea typeface="Baloo 2 ExtraBold"/>
              <a:cs typeface="Baloo 2 ExtraBold"/>
              <a:sym typeface="Baloo 2 ExtraBold"/>
            </a:endParaRPr>
          </a:p>
        </p:txBody>
      </p:sp>
      <p:sp>
        <p:nvSpPr>
          <p:cNvPr id="15" name="Google Shape;1265;p42">
            <a:extLst>
              <a:ext uri="{FF2B5EF4-FFF2-40B4-BE49-F238E27FC236}">
                <a16:creationId xmlns:a16="http://schemas.microsoft.com/office/drawing/2014/main" id="{44F4E165-2638-BE96-1903-82C79067C7B3}"/>
              </a:ext>
            </a:extLst>
          </p:cNvPr>
          <p:cNvSpPr/>
          <p:nvPr/>
        </p:nvSpPr>
        <p:spPr>
          <a:xfrm>
            <a:off x="735520" y="4400562"/>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dirty="0">
                <a:solidFill>
                  <a:schemeClr val="lt1"/>
                </a:solidFill>
                <a:latin typeface="Baloo 2 ExtraBold"/>
                <a:ea typeface="Baloo 2 ExtraBold"/>
                <a:cs typeface="Baloo 2 ExtraBold"/>
                <a:sym typeface="Baloo 2 ExtraBold"/>
              </a:rPr>
              <a:t>5</a:t>
            </a:r>
            <a:endParaRPr sz="3000" dirty="0">
              <a:solidFill>
                <a:schemeClr val="lt1"/>
              </a:solidFill>
              <a:latin typeface="Baloo 2 ExtraBold"/>
              <a:ea typeface="Baloo 2 ExtraBold"/>
              <a:cs typeface="Baloo 2 ExtraBold"/>
              <a:sym typeface="Baloo 2 ExtraBold"/>
            </a:endParaRPr>
          </a:p>
        </p:txBody>
      </p:sp>
    </p:spTree>
    <p:extLst>
      <p:ext uri="{BB962C8B-B14F-4D97-AF65-F5344CB8AC3E}">
        <p14:creationId xmlns:p14="http://schemas.microsoft.com/office/powerpoint/2010/main" val="3917015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617EAFA5-55A9-0277-EE60-A3E38C2DC865}"/>
            </a:ext>
          </a:extLst>
        </p:cNvPr>
        <p:cNvGrpSpPr/>
        <p:nvPr/>
      </p:nvGrpSpPr>
      <p:grpSpPr>
        <a:xfrm>
          <a:off x="0" y="0"/>
          <a:ext cx="0" cy="0"/>
          <a:chOff x="0" y="0"/>
          <a:chExt cx="0" cy="0"/>
        </a:xfrm>
      </p:grpSpPr>
      <p:sp>
        <p:nvSpPr>
          <p:cNvPr id="776" name="Google Shape;776;p30">
            <a:extLst>
              <a:ext uri="{FF2B5EF4-FFF2-40B4-BE49-F238E27FC236}">
                <a16:creationId xmlns:a16="http://schemas.microsoft.com/office/drawing/2014/main" id="{AEE97C24-7D48-2112-0233-C1F4897B7585}"/>
              </a:ext>
            </a:extLst>
          </p:cNvPr>
          <p:cNvSpPr txBox="1">
            <a:spLocks noGrp="1"/>
          </p:cNvSpPr>
          <p:nvPr>
            <p:ph type="title"/>
          </p:nvPr>
        </p:nvSpPr>
        <p:spPr>
          <a:xfrm>
            <a:off x="550093" y="66546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Objectives </a:t>
            </a:r>
            <a:endParaRPr dirty="0"/>
          </a:p>
        </p:txBody>
      </p:sp>
      <p:sp>
        <p:nvSpPr>
          <p:cNvPr id="778" name="Google Shape;778;p30">
            <a:extLst>
              <a:ext uri="{FF2B5EF4-FFF2-40B4-BE49-F238E27FC236}">
                <a16:creationId xmlns:a16="http://schemas.microsoft.com/office/drawing/2014/main" id="{DB51749C-BF51-1E47-7175-2493F106DF38}"/>
              </a:ext>
            </a:extLst>
          </p:cNvPr>
          <p:cNvSpPr txBox="1">
            <a:spLocks noGrp="1"/>
          </p:cNvSpPr>
          <p:nvPr>
            <p:ph type="subTitle" idx="2"/>
          </p:nvPr>
        </p:nvSpPr>
        <p:spPr>
          <a:xfrm>
            <a:off x="179615" y="1442268"/>
            <a:ext cx="7511143" cy="2713353"/>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Font typeface="Arial" panose="020B0604020202020204" pitchFamily="34" charset="0"/>
              <a:buChar char="•"/>
            </a:pPr>
            <a:r>
              <a:rPr lang="en-GB" sz="2000" b="1" dirty="0">
                <a:highlight>
                  <a:srgbClr val="C0C0C0"/>
                </a:highlight>
              </a:rPr>
              <a:t>WH Questions</a:t>
            </a:r>
          </a:p>
          <a:p>
            <a:pPr marL="285750" lvl="0" indent="-285750" algn="just" rtl="0">
              <a:lnSpc>
                <a:spcPct val="150000"/>
              </a:lnSpc>
              <a:spcBef>
                <a:spcPts val="0"/>
              </a:spcBef>
              <a:spcAft>
                <a:spcPts val="0"/>
              </a:spcAft>
              <a:buFont typeface="Arial" panose="020B0604020202020204" pitchFamily="34" charset="0"/>
              <a:buChar char="•"/>
            </a:pPr>
            <a:r>
              <a:rPr lang="en-GB" b="1" dirty="0"/>
              <a:t>Which neighbourhood </a:t>
            </a:r>
            <a:r>
              <a:rPr lang="en-GB" dirty="0"/>
              <a:t>has the most Airbnb listings in Amsterdam?</a:t>
            </a:r>
          </a:p>
          <a:p>
            <a:pPr marL="285750" lvl="0" indent="-285750" algn="just" rtl="0">
              <a:lnSpc>
                <a:spcPct val="150000"/>
              </a:lnSpc>
              <a:spcBef>
                <a:spcPts val="0"/>
              </a:spcBef>
              <a:spcAft>
                <a:spcPts val="0"/>
              </a:spcAft>
              <a:buFont typeface="Arial" panose="020B0604020202020204" pitchFamily="34" charset="0"/>
              <a:buChar char="•"/>
            </a:pPr>
            <a:r>
              <a:rPr lang="en-GB" dirty="0"/>
              <a:t>What are the most </a:t>
            </a:r>
            <a:r>
              <a:rPr lang="en-GB" b="1" dirty="0"/>
              <a:t>common property types </a:t>
            </a:r>
            <a:r>
              <a:rPr lang="en-GB" dirty="0"/>
              <a:t>listed on Airbnb in Amsterdam?</a:t>
            </a:r>
          </a:p>
          <a:p>
            <a:pPr marL="285750" lvl="0" indent="-285750" algn="just" rtl="0">
              <a:lnSpc>
                <a:spcPct val="150000"/>
              </a:lnSpc>
              <a:spcBef>
                <a:spcPts val="0"/>
              </a:spcBef>
              <a:spcAft>
                <a:spcPts val="0"/>
              </a:spcAft>
              <a:buFont typeface="Arial" panose="020B0604020202020204" pitchFamily="34" charset="0"/>
              <a:buChar char="•"/>
            </a:pPr>
            <a:r>
              <a:rPr lang="en-GB" dirty="0"/>
              <a:t>What </a:t>
            </a:r>
            <a:r>
              <a:rPr lang="en-GB" b="1" dirty="0"/>
              <a:t>property type </a:t>
            </a:r>
            <a:r>
              <a:rPr lang="en-GB" dirty="0"/>
              <a:t>receives the highest </a:t>
            </a:r>
            <a:r>
              <a:rPr lang="en-GB" b="1" dirty="0"/>
              <a:t>guest ratings </a:t>
            </a:r>
            <a:r>
              <a:rPr lang="en-GB" dirty="0"/>
              <a:t>in Amsterdam?</a:t>
            </a:r>
          </a:p>
          <a:p>
            <a:pPr marL="285750" lvl="0" indent="-285750" algn="just" rtl="0">
              <a:lnSpc>
                <a:spcPct val="150000"/>
              </a:lnSpc>
              <a:spcBef>
                <a:spcPts val="0"/>
              </a:spcBef>
              <a:spcAft>
                <a:spcPts val="0"/>
              </a:spcAft>
              <a:buFont typeface="Arial" panose="020B0604020202020204" pitchFamily="34" charset="0"/>
              <a:buChar char="•"/>
            </a:pPr>
            <a:r>
              <a:rPr lang="en-GB" dirty="0"/>
              <a:t>What are the most common </a:t>
            </a:r>
            <a:r>
              <a:rPr lang="en-GB" b="1" dirty="0"/>
              <a:t>room types </a:t>
            </a:r>
            <a:r>
              <a:rPr lang="en-GB" dirty="0"/>
              <a:t>and accommodation capacities in Amsterdam’s Airbnb market?</a:t>
            </a:r>
          </a:p>
          <a:p>
            <a:pPr marL="285750" lvl="0" indent="-285750" algn="just" rtl="0">
              <a:lnSpc>
                <a:spcPct val="150000"/>
              </a:lnSpc>
              <a:spcBef>
                <a:spcPts val="0"/>
              </a:spcBef>
              <a:spcAft>
                <a:spcPts val="0"/>
              </a:spcAft>
              <a:buFont typeface="Arial" panose="020B0604020202020204" pitchFamily="34" charset="0"/>
              <a:buChar char="•"/>
            </a:pPr>
            <a:r>
              <a:rPr lang="en-GB" dirty="0"/>
              <a:t>Where are </a:t>
            </a:r>
            <a:r>
              <a:rPr lang="en-GB" b="1" dirty="0"/>
              <a:t>prices</a:t>
            </a:r>
            <a:r>
              <a:rPr lang="en-GB" dirty="0"/>
              <a:t> and </a:t>
            </a:r>
            <a:r>
              <a:rPr lang="en-GB" b="1" dirty="0"/>
              <a:t>revenues</a:t>
            </a:r>
            <a:r>
              <a:rPr lang="en-GB" dirty="0"/>
              <a:t> the most attractive?</a:t>
            </a:r>
          </a:p>
          <a:p>
            <a:pPr marL="285750" lvl="0" indent="-285750" algn="just" rtl="0">
              <a:lnSpc>
                <a:spcPct val="150000"/>
              </a:lnSpc>
              <a:spcBef>
                <a:spcPts val="0"/>
              </a:spcBef>
              <a:spcAft>
                <a:spcPts val="0"/>
              </a:spcAft>
              <a:buFont typeface="Arial" panose="020B0604020202020204" pitchFamily="34" charset="0"/>
              <a:buChar char="•"/>
            </a:pPr>
            <a:r>
              <a:rPr lang="en-GB" dirty="0"/>
              <a:t>How does </a:t>
            </a:r>
            <a:r>
              <a:rPr lang="en-GB" b="1" dirty="0"/>
              <a:t>revenue</a:t>
            </a:r>
            <a:r>
              <a:rPr lang="en-GB" dirty="0"/>
              <a:t> vary among </a:t>
            </a:r>
            <a:r>
              <a:rPr lang="en-GB" b="1" dirty="0"/>
              <a:t>successful Airbnb hosts </a:t>
            </a:r>
            <a:r>
              <a:rPr lang="en-GB" dirty="0"/>
              <a:t>across different property types?</a:t>
            </a:r>
            <a:endParaRPr dirty="0"/>
          </a:p>
        </p:txBody>
      </p:sp>
    </p:spTree>
    <p:extLst>
      <p:ext uri="{BB962C8B-B14F-4D97-AF65-F5344CB8AC3E}">
        <p14:creationId xmlns:p14="http://schemas.microsoft.com/office/powerpoint/2010/main" val="2337408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5">
          <a:extLst>
            <a:ext uri="{FF2B5EF4-FFF2-40B4-BE49-F238E27FC236}">
              <a16:creationId xmlns:a16="http://schemas.microsoft.com/office/drawing/2014/main" id="{BE4B3E7A-E25B-05DA-5EBB-7CB00FD8BCDB}"/>
            </a:ext>
          </a:extLst>
        </p:cNvPr>
        <p:cNvGrpSpPr/>
        <p:nvPr/>
      </p:nvGrpSpPr>
      <p:grpSpPr>
        <a:xfrm>
          <a:off x="0" y="0"/>
          <a:ext cx="0" cy="0"/>
          <a:chOff x="0" y="0"/>
          <a:chExt cx="0" cy="0"/>
        </a:xfrm>
      </p:grpSpPr>
      <p:sp>
        <p:nvSpPr>
          <p:cNvPr id="776" name="Google Shape;776;p30">
            <a:extLst>
              <a:ext uri="{FF2B5EF4-FFF2-40B4-BE49-F238E27FC236}">
                <a16:creationId xmlns:a16="http://schemas.microsoft.com/office/drawing/2014/main" id="{C4509F6E-F175-65AE-E074-FE1AB4DB0DB9}"/>
              </a:ext>
            </a:extLst>
          </p:cNvPr>
          <p:cNvSpPr txBox="1">
            <a:spLocks noGrp="1"/>
          </p:cNvSpPr>
          <p:nvPr>
            <p:ph type="title"/>
          </p:nvPr>
        </p:nvSpPr>
        <p:spPr>
          <a:xfrm>
            <a:off x="460286" y="55932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Objectives </a:t>
            </a:r>
            <a:endParaRPr dirty="0"/>
          </a:p>
        </p:txBody>
      </p:sp>
      <p:sp>
        <p:nvSpPr>
          <p:cNvPr id="778" name="Google Shape;778;p30">
            <a:extLst>
              <a:ext uri="{FF2B5EF4-FFF2-40B4-BE49-F238E27FC236}">
                <a16:creationId xmlns:a16="http://schemas.microsoft.com/office/drawing/2014/main" id="{8007148C-6695-EA37-EB1F-FF52D4BFB792}"/>
              </a:ext>
            </a:extLst>
          </p:cNvPr>
          <p:cNvSpPr txBox="1">
            <a:spLocks noGrp="1"/>
          </p:cNvSpPr>
          <p:nvPr>
            <p:ph type="subTitle" idx="2"/>
          </p:nvPr>
        </p:nvSpPr>
        <p:spPr>
          <a:xfrm>
            <a:off x="228601" y="1376955"/>
            <a:ext cx="7704000" cy="1717309"/>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en-GB" sz="2000" b="1" dirty="0">
                <a:highlight>
                  <a:srgbClr val="C0C0C0"/>
                </a:highlight>
              </a:rPr>
              <a:t>Hypothesis </a:t>
            </a:r>
          </a:p>
          <a:p>
            <a:pPr marL="285750" lvl="0" indent="-285750" algn="just" rtl="0">
              <a:lnSpc>
                <a:spcPct val="150000"/>
              </a:lnSpc>
              <a:spcBef>
                <a:spcPts val="0"/>
              </a:spcBef>
              <a:spcAft>
                <a:spcPts val="0"/>
              </a:spcAft>
              <a:buFont typeface="Arial" panose="020B0604020202020204" pitchFamily="34" charset="0"/>
              <a:buChar char="•"/>
            </a:pPr>
            <a:r>
              <a:rPr lang="en-GB" b="1" dirty="0"/>
              <a:t>Neighbourhoods</a:t>
            </a:r>
            <a:r>
              <a:rPr lang="en-GB" dirty="0"/>
              <a:t> with the most listings indicate </a:t>
            </a:r>
            <a:r>
              <a:rPr lang="en-GB" b="1" dirty="0"/>
              <a:t>popular</a:t>
            </a:r>
            <a:r>
              <a:rPr lang="en-GB" dirty="0"/>
              <a:t> and profitable areas.</a:t>
            </a:r>
          </a:p>
          <a:p>
            <a:pPr marL="0" lvl="0" indent="0" algn="just" rtl="0">
              <a:lnSpc>
                <a:spcPct val="150000"/>
              </a:lnSpc>
              <a:spcBef>
                <a:spcPts val="0"/>
              </a:spcBef>
              <a:spcAft>
                <a:spcPts val="0"/>
              </a:spcAft>
            </a:pPr>
            <a:endParaRPr lang="en-GB" dirty="0"/>
          </a:p>
          <a:p>
            <a:pPr marL="285750" lvl="0" indent="-285750" algn="just" rtl="0">
              <a:lnSpc>
                <a:spcPct val="150000"/>
              </a:lnSpc>
              <a:spcBef>
                <a:spcPts val="0"/>
              </a:spcBef>
              <a:spcAft>
                <a:spcPts val="0"/>
              </a:spcAft>
              <a:buFont typeface="Arial" panose="020B0604020202020204" pitchFamily="34" charset="0"/>
              <a:buChar char="•"/>
            </a:pPr>
            <a:r>
              <a:rPr lang="en-GB" b="1" dirty="0"/>
              <a:t>Entire properties </a:t>
            </a:r>
            <a:r>
              <a:rPr lang="en-GB" dirty="0"/>
              <a:t>are the most common and </a:t>
            </a:r>
            <a:r>
              <a:rPr lang="en-GB" b="1" dirty="0"/>
              <a:t>highest-rated type</a:t>
            </a:r>
            <a:r>
              <a:rPr lang="en-GB" dirty="0"/>
              <a:t>.</a:t>
            </a:r>
          </a:p>
          <a:p>
            <a:pPr marL="0" lvl="0" indent="0" algn="just" rtl="0">
              <a:lnSpc>
                <a:spcPct val="150000"/>
              </a:lnSpc>
              <a:spcBef>
                <a:spcPts val="0"/>
              </a:spcBef>
              <a:spcAft>
                <a:spcPts val="0"/>
              </a:spcAft>
            </a:pPr>
            <a:endParaRPr lang="en-GB" dirty="0"/>
          </a:p>
          <a:p>
            <a:pPr marL="285750" lvl="0" indent="-285750" algn="just" rtl="0">
              <a:lnSpc>
                <a:spcPct val="150000"/>
              </a:lnSpc>
              <a:spcBef>
                <a:spcPts val="0"/>
              </a:spcBef>
              <a:spcAft>
                <a:spcPts val="0"/>
              </a:spcAft>
              <a:buFont typeface="Arial" panose="020B0604020202020204" pitchFamily="34" charset="0"/>
              <a:buChar char="•"/>
            </a:pPr>
            <a:r>
              <a:rPr lang="en-GB" b="1" dirty="0"/>
              <a:t>Price and revenue </a:t>
            </a:r>
            <a:r>
              <a:rPr lang="en-GB" dirty="0"/>
              <a:t>vary by neighbourhood and property type, reflecting demand.</a:t>
            </a:r>
          </a:p>
          <a:p>
            <a:pPr marL="0" lvl="0" indent="0" algn="just" rtl="0">
              <a:lnSpc>
                <a:spcPct val="150000"/>
              </a:lnSpc>
              <a:spcBef>
                <a:spcPts val="0"/>
              </a:spcBef>
              <a:spcAft>
                <a:spcPts val="0"/>
              </a:spcAft>
            </a:pPr>
            <a:endParaRPr lang="en-GB" dirty="0"/>
          </a:p>
          <a:p>
            <a:pPr marL="285750" lvl="0" indent="-285750" algn="just" rtl="0">
              <a:lnSpc>
                <a:spcPct val="150000"/>
              </a:lnSpc>
              <a:spcBef>
                <a:spcPts val="0"/>
              </a:spcBef>
              <a:spcAft>
                <a:spcPts val="0"/>
              </a:spcAft>
              <a:buFont typeface="Arial" panose="020B0604020202020204" pitchFamily="34" charset="0"/>
              <a:buChar char="•"/>
            </a:pPr>
            <a:r>
              <a:rPr lang="en-GB" b="1" dirty="0"/>
              <a:t>Entire properties </a:t>
            </a:r>
            <a:r>
              <a:rPr lang="en-GB" dirty="0"/>
              <a:t>generate more </a:t>
            </a:r>
            <a:r>
              <a:rPr lang="en-GB" b="1" dirty="0"/>
              <a:t>revenue</a:t>
            </a:r>
            <a:r>
              <a:rPr lang="en-GB" dirty="0"/>
              <a:t> than other types.</a:t>
            </a:r>
            <a:endParaRPr dirty="0"/>
          </a:p>
        </p:txBody>
      </p:sp>
    </p:spTree>
    <p:extLst>
      <p:ext uri="{BB962C8B-B14F-4D97-AF65-F5344CB8AC3E}">
        <p14:creationId xmlns:p14="http://schemas.microsoft.com/office/powerpoint/2010/main" val="33784171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31"/>
          <p:cNvSpPr txBox="1">
            <a:spLocks noGrp="1"/>
          </p:cNvSpPr>
          <p:nvPr>
            <p:ph type="title"/>
          </p:nvPr>
        </p:nvSpPr>
        <p:spPr>
          <a:xfrm>
            <a:off x="3871075" y="2969400"/>
            <a:ext cx="4559700" cy="1303500"/>
          </a:xfrm>
          <a:prstGeom prst="rect">
            <a:avLst/>
          </a:prstGeom>
        </p:spPr>
        <p:txBody>
          <a:bodyPr spcFirstLastPara="1" wrap="square" lIns="91425" tIns="91425" rIns="91425" bIns="91425" anchor="b" anchorCtr="0">
            <a:noAutofit/>
          </a:bodyPr>
          <a:lstStyle/>
          <a:p>
            <a:r>
              <a:rPr lang="en-US" dirty="0"/>
              <a:t>Findings of the analysis </a:t>
            </a:r>
            <a:br>
              <a:rPr lang="en-US" dirty="0"/>
            </a:br>
            <a:endParaRPr dirty="0"/>
          </a:p>
        </p:txBody>
      </p:sp>
      <p:grpSp>
        <p:nvGrpSpPr>
          <p:cNvPr id="786" name="Google Shape;786;p31"/>
          <p:cNvGrpSpPr/>
          <p:nvPr/>
        </p:nvGrpSpPr>
        <p:grpSpPr>
          <a:xfrm>
            <a:off x="713221" y="502143"/>
            <a:ext cx="2987196" cy="3456293"/>
            <a:chOff x="713221" y="502143"/>
            <a:chExt cx="2987196" cy="3456293"/>
          </a:xfrm>
        </p:grpSpPr>
        <p:grpSp>
          <p:nvGrpSpPr>
            <p:cNvPr id="787" name="Google Shape;787;p31"/>
            <p:cNvGrpSpPr/>
            <p:nvPr/>
          </p:nvGrpSpPr>
          <p:grpSpPr>
            <a:xfrm>
              <a:off x="1974337" y="1193591"/>
              <a:ext cx="1726080" cy="1115464"/>
              <a:chOff x="4838012" y="1361547"/>
              <a:chExt cx="951900" cy="615157"/>
            </a:xfrm>
          </p:grpSpPr>
          <p:sp>
            <p:nvSpPr>
              <p:cNvPr id="788" name="Google Shape;788;p31"/>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89" name="Google Shape;789;p31"/>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0" name="Google Shape;790;p31"/>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1" name="Google Shape;791;p31"/>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2" name="Google Shape;792;p31"/>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3" name="Google Shape;793;p31"/>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4" name="Google Shape;794;p31"/>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5" name="Google Shape;795;p31"/>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6" name="Google Shape;796;p31"/>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7" name="Google Shape;797;p31"/>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8" name="Google Shape;798;p31"/>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799" name="Google Shape;799;p31"/>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0" name="Google Shape;800;p31"/>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1" name="Google Shape;801;p31"/>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2" name="Google Shape;802;p31"/>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3" name="Google Shape;803;p31"/>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4" name="Google Shape;804;p31"/>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5" name="Google Shape;805;p31"/>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6" name="Google Shape;806;p31"/>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807" name="Google Shape;807;p31"/>
            <p:cNvGrpSpPr/>
            <p:nvPr/>
          </p:nvGrpSpPr>
          <p:grpSpPr>
            <a:xfrm>
              <a:off x="1442946" y="949677"/>
              <a:ext cx="437992" cy="437992"/>
              <a:chOff x="1309269" y="3291652"/>
              <a:chExt cx="415198" cy="415198"/>
            </a:xfrm>
          </p:grpSpPr>
          <p:sp>
            <p:nvSpPr>
              <p:cNvPr id="808" name="Google Shape;808;p31"/>
              <p:cNvSpPr/>
              <p:nvPr/>
            </p:nvSpPr>
            <p:spPr>
              <a:xfrm>
                <a:off x="1309269" y="3291652"/>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09" name="Google Shape;809;p31"/>
              <p:cNvSpPr/>
              <p:nvPr/>
            </p:nvSpPr>
            <p:spPr>
              <a:xfrm>
                <a:off x="1364756" y="3349053"/>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
          <p:nvSpPr>
            <p:cNvPr id="810" name="Google Shape;810;p31"/>
            <p:cNvSpPr/>
            <p:nvPr/>
          </p:nvSpPr>
          <p:spPr>
            <a:xfrm>
              <a:off x="3052028" y="502143"/>
              <a:ext cx="560784" cy="924988"/>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1" name="Google Shape;811;p31"/>
            <p:cNvSpPr/>
            <p:nvPr/>
          </p:nvSpPr>
          <p:spPr>
            <a:xfrm>
              <a:off x="3003630" y="2329937"/>
              <a:ext cx="269949" cy="266432"/>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2" name="Google Shape;812;p31"/>
            <p:cNvSpPr/>
            <p:nvPr/>
          </p:nvSpPr>
          <p:spPr>
            <a:xfrm>
              <a:off x="3003613" y="2807213"/>
              <a:ext cx="166095" cy="27398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nvGrpSpPr>
            <p:cNvPr id="813" name="Google Shape;813;p31"/>
            <p:cNvGrpSpPr/>
            <p:nvPr/>
          </p:nvGrpSpPr>
          <p:grpSpPr>
            <a:xfrm>
              <a:off x="713221" y="1546974"/>
              <a:ext cx="1380702" cy="2411462"/>
              <a:chOff x="713221" y="1546974"/>
              <a:chExt cx="1380702" cy="2411462"/>
            </a:xfrm>
          </p:grpSpPr>
          <p:sp>
            <p:nvSpPr>
              <p:cNvPr id="814" name="Google Shape;814;p31"/>
              <p:cNvSpPr/>
              <p:nvPr/>
            </p:nvSpPr>
            <p:spPr>
              <a:xfrm flipH="1">
                <a:off x="1210219" y="161777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5" name="Google Shape;815;p31"/>
              <p:cNvSpPr/>
              <p:nvPr/>
            </p:nvSpPr>
            <p:spPr>
              <a:xfrm flipH="1">
                <a:off x="892277" y="2443613"/>
                <a:ext cx="815622" cy="1284025"/>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6" name="Google Shape;816;p31"/>
              <p:cNvSpPr/>
              <p:nvPr/>
            </p:nvSpPr>
            <p:spPr>
              <a:xfrm flipH="1">
                <a:off x="1228602" y="1913255"/>
                <a:ext cx="425512" cy="571207"/>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7" name="Google Shape;817;p31"/>
              <p:cNvSpPr/>
              <p:nvPr/>
            </p:nvSpPr>
            <p:spPr>
              <a:xfrm flipH="1">
                <a:off x="738412" y="363981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8" name="Google Shape;818;p31"/>
              <p:cNvSpPr/>
              <p:nvPr/>
            </p:nvSpPr>
            <p:spPr>
              <a:xfrm flipH="1">
                <a:off x="713221" y="372831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19" name="Google Shape;819;p31"/>
              <p:cNvSpPr/>
              <p:nvPr/>
            </p:nvSpPr>
            <p:spPr>
              <a:xfrm flipH="1">
                <a:off x="1374978" y="363981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0" name="Google Shape;820;p31"/>
              <p:cNvSpPr/>
              <p:nvPr/>
            </p:nvSpPr>
            <p:spPr>
              <a:xfrm flipH="1">
                <a:off x="1377020" y="3728319"/>
                <a:ext cx="332240"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1" name="Google Shape;821;p31"/>
              <p:cNvSpPr/>
              <p:nvPr/>
            </p:nvSpPr>
            <p:spPr>
              <a:xfrm flipH="1">
                <a:off x="835769" y="1991549"/>
                <a:ext cx="548060" cy="518784"/>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2" name="Google Shape;822;p31"/>
              <p:cNvSpPr/>
              <p:nvPr/>
            </p:nvSpPr>
            <p:spPr>
              <a:xfrm flipH="1">
                <a:off x="1041376" y="225094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3" name="Google Shape;823;p31"/>
              <p:cNvSpPr/>
              <p:nvPr/>
            </p:nvSpPr>
            <p:spPr>
              <a:xfrm flipH="1">
                <a:off x="1585351" y="1969082"/>
                <a:ext cx="395556" cy="444574"/>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4" name="Google Shape;824;p31"/>
              <p:cNvSpPr/>
              <p:nvPr/>
            </p:nvSpPr>
            <p:spPr>
              <a:xfrm flipH="1">
                <a:off x="1950270" y="1940487"/>
                <a:ext cx="111654" cy="141610"/>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5" name="Google Shape;825;p31"/>
              <p:cNvSpPr/>
              <p:nvPr/>
            </p:nvSpPr>
            <p:spPr>
              <a:xfrm flipH="1">
                <a:off x="1997246" y="207529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6" name="Google Shape;826;p31"/>
              <p:cNvSpPr/>
              <p:nvPr/>
            </p:nvSpPr>
            <p:spPr>
              <a:xfrm flipH="1">
                <a:off x="1957759" y="200584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27" name="Google Shape;827;p31"/>
              <p:cNvSpPr/>
              <p:nvPr/>
            </p:nvSpPr>
            <p:spPr>
              <a:xfrm flipH="1">
                <a:off x="2004736" y="187172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cxnSp>
            <p:nvCxnSpPr>
              <p:cNvPr id="828" name="Google Shape;828;p31"/>
              <p:cNvCxnSpPr/>
              <p:nvPr/>
            </p:nvCxnSpPr>
            <p:spPr>
              <a:xfrm>
                <a:off x="2004736" y="1871725"/>
                <a:ext cx="5462" cy="48921"/>
              </a:xfrm>
              <a:prstGeom prst="straightConnector1">
                <a:avLst/>
              </a:prstGeom>
              <a:noFill/>
              <a:ln>
                <a:noFill/>
              </a:ln>
            </p:spPr>
          </p:cxnSp>
          <p:sp>
            <p:nvSpPr>
              <p:cNvPr id="829" name="Google Shape;829;p31"/>
              <p:cNvSpPr/>
              <p:nvPr/>
            </p:nvSpPr>
            <p:spPr>
              <a:xfrm flipH="1">
                <a:off x="1995204" y="1871044"/>
                <a:ext cx="24509"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0" name="Google Shape;830;p31"/>
              <p:cNvSpPr/>
              <p:nvPr/>
            </p:nvSpPr>
            <p:spPr>
              <a:xfrm flipH="1">
                <a:off x="1987034" y="190508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1" name="Google Shape;831;p31"/>
              <p:cNvSpPr/>
              <p:nvPr/>
            </p:nvSpPr>
            <p:spPr>
              <a:xfrm flipH="1">
                <a:off x="1913506" y="166407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2" name="Google Shape;832;p31"/>
              <p:cNvSpPr/>
              <p:nvPr/>
            </p:nvSpPr>
            <p:spPr>
              <a:xfrm flipH="1">
                <a:off x="1896486" y="164024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3" name="Google Shape;833;p31"/>
              <p:cNvSpPr/>
              <p:nvPr/>
            </p:nvSpPr>
            <p:spPr>
              <a:xfrm flipH="1">
                <a:off x="1989758" y="193708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4" name="Google Shape;834;p31"/>
              <p:cNvSpPr/>
              <p:nvPr/>
            </p:nvSpPr>
            <p:spPr>
              <a:xfrm flipH="1">
                <a:off x="1938015" y="190848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5" name="Google Shape;835;p31"/>
              <p:cNvSpPr/>
              <p:nvPr/>
            </p:nvSpPr>
            <p:spPr>
              <a:xfrm flipH="1">
                <a:off x="1980907" y="2003804"/>
                <a:ext cx="15659" cy="13616"/>
              </a:xfrm>
              <a:custGeom>
                <a:avLst/>
                <a:gdLst/>
                <a:ahLst/>
                <a:cxnLst/>
                <a:rect l="l" t="t" r="r" b="b"/>
                <a:pathLst>
                  <a:path w="18" h="15" extrusionOk="0">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6" name="Google Shape;836;p31"/>
              <p:cNvSpPr/>
              <p:nvPr/>
            </p:nvSpPr>
            <p:spPr>
              <a:xfrm flipH="1">
                <a:off x="1995885" y="195478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7" name="Google Shape;837;p31"/>
              <p:cNvSpPr/>
              <p:nvPr/>
            </p:nvSpPr>
            <p:spPr>
              <a:xfrm flipH="1">
                <a:off x="1980907" y="1954785"/>
                <a:ext cx="75571" cy="62635"/>
              </a:xfrm>
              <a:custGeom>
                <a:avLst/>
                <a:gdLst/>
                <a:ahLst/>
                <a:cxnLst/>
                <a:rect l="l" t="t" r="r" b="b"/>
                <a:pathLst>
                  <a:path w="85" h="70" extrusionOk="0">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8" name="Google Shape;838;p31"/>
              <p:cNvSpPr/>
              <p:nvPr/>
            </p:nvSpPr>
            <p:spPr>
              <a:xfrm flipH="1">
                <a:off x="2008820" y="202967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39" name="Google Shape;839;p31"/>
              <p:cNvSpPr/>
              <p:nvPr/>
            </p:nvSpPr>
            <p:spPr>
              <a:xfrm flipH="1">
                <a:off x="1998608" y="200039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0" name="Google Shape;840;p31"/>
              <p:cNvSpPr/>
              <p:nvPr/>
            </p:nvSpPr>
            <p:spPr>
              <a:xfrm flipH="1">
                <a:off x="2004736" y="197452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1" name="Google Shape;841;p31"/>
              <p:cNvSpPr/>
              <p:nvPr/>
            </p:nvSpPr>
            <p:spPr>
              <a:xfrm flipH="1">
                <a:off x="2004736" y="198337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2" name="Google Shape;842;p31"/>
              <p:cNvSpPr/>
              <p:nvPr/>
            </p:nvSpPr>
            <p:spPr>
              <a:xfrm flipH="1">
                <a:off x="1583990" y="1959550"/>
                <a:ext cx="411214" cy="510614"/>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3" name="Google Shape;843;p31"/>
              <p:cNvSpPr/>
              <p:nvPr/>
            </p:nvSpPr>
            <p:spPr>
              <a:xfrm flipH="1">
                <a:off x="1625519" y="213315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4" name="Google Shape;844;p31"/>
              <p:cNvSpPr/>
              <p:nvPr/>
            </p:nvSpPr>
            <p:spPr>
              <a:xfrm flipH="1">
                <a:off x="1228601" y="1913255"/>
                <a:ext cx="442533" cy="590270"/>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5" name="Google Shape;845;p31"/>
              <p:cNvSpPr/>
              <p:nvPr/>
            </p:nvSpPr>
            <p:spPr>
              <a:xfrm flipH="1">
                <a:off x="885470" y="2443613"/>
                <a:ext cx="822429" cy="1230921"/>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6" name="Google Shape;846;p31"/>
              <p:cNvSpPr/>
              <p:nvPr/>
            </p:nvSpPr>
            <p:spPr>
              <a:xfrm flipH="1">
                <a:off x="1392680" y="181045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7" name="Google Shape;847;p31"/>
              <p:cNvSpPr/>
              <p:nvPr/>
            </p:nvSpPr>
            <p:spPr>
              <a:xfrm>
                <a:off x="1392679" y="183972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8" name="Google Shape;848;p31"/>
              <p:cNvSpPr/>
              <p:nvPr/>
            </p:nvSpPr>
            <p:spPr>
              <a:xfrm flipH="1">
                <a:off x="1392679" y="183972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49" name="Google Shape;849;p31"/>
              <p:cNvSpPr/>
              <p:nvPr/>
            </p:nvSpPr>
            <p:spPr>
              <a:xfrm flipH="1">
                <a:off x="1351149" y="1610290"/>
                <a:ext cx="240329"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0" name="Google Shape;850;p31"/>
              <p:cNvSpPr/>
              <p:nvPr/>
            </p:nvSpPr>
            <p:spPr>
              <a:xfrm flipH="1">
                <a:off x="1406976" y="177709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1" name="Google Shape;851;p31"/>
              <p:cNvSpPr/>
              <p:nvPr/>
            </p:nvSpPr>
            <p:spPr>
              <a:xfrm flipH="1">
                <a:off x="1575820" y="176007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2" name="Google Shape;852;p31"/>
              <p:cNvSpPr/>
              <p:nvPr/>
            </p:nvSpPr>
            <p:spPr>
              <a:xfrm flipH="1">
                <a:off x="1542459" y="173692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3" name="Google Shape;853;p31"/>
              <p:cNvSpPr/>
              <p:nvPr/>
            </p:nvSpPr>
            <p:spPr>
              <a:xfrm flipH="1">
                <a:off x="1437613" y="168109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4" name="Google Shape;854;p31"/>
              <p:cNvSpPr/>
              <p:nvPr/>
            </p:nvSpPr>
            <p:spPr>
              <a:xfrm flipH="1">
                <a:off x="1536332" y="168449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5" name="Google Shape;855;p31"/>
              <p:cNvSpPr/>
              <p:nvPr/>
            </p:nvSpPr>
            <p:spPr>
              <a:xfrm flipH="1">
                <a:off x="1464165" y="1808408"/>
                <a:ext cx="87145" cy="25871"/>
              </a:xfrm>
              <a:custGeom>
                <a:avLst/>
                <a:gdLst/>
                <a:ahLst/>
                <a:cxnLst/>
                <a:rect l="l" t="t" r="r" b="b"/>
                <a:pathLst>
                  <a:path w="98" h="29" extrusionOk="0">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6" name="Google Shape;856;p31"/>
              <p:cNvSpPr/>
              <p:nvPr/>
            </p:nvSpPr>
            <p:spPr>
              <a:xfrm flipH="1">
                <a:off x="1302130" y="172126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7" name="Google Shape;857;p31"/>
              <p:cNvSpPr/>
              <p:nvPr/>
            </p:nvSpPr>
            <p:spPr>
              <a:xfrm flipH="1">
                <a:off x="1328001" y="175122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8" name="Google Shape;858;p31"/>
              <p:cNvSpPr/>
              <p:nvPr/>
            </p:nvSpPr>
            <p:spPr>
              <a:xfrm flipH="1">
                <a:off x="1306215" y="154697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59" name="Google Shape;859;p31"/>
              <p:cNvSpPr/>
              <p:nvPr/>
            </p:nvSpPr>
            <p:spPr>
              <a:xfrm flipH="1">
                <a:off x="1161881" y="2299279"/>
                <a:ext cx="39488"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0" name="Google Shape;860;p31"/>
              <p:cNvSpPr/>
              <p:nvPr/>
            </p:nvSpPr>
            <p:spPr>
              <a:xfrm flipH="1">
                <a:off x="1202050" y="213384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1" name="Google Shape;861;p31"/>
              <p:cNvSpPr/>
              <p:nvPr/>
            </p:nvSpPr>
            <p:spPr>
              <a:xfrm flipH="1">
                <a:off x="1328038" y="2250941"/>
                <a:ext cx="70769" cy="72194"/>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2" name="Google Shape;862;p31"/>
              <p:cNvSpPr/>
              <p:nvPr/>
            </p:nvSpPr>
            <p:spPr>
              <a:xfrm flipH="1">
                <a:off x="1153711" y="2244133"/>
                <a:ext cx="171567" cy="204926"/>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3" name="Google Shape;863;p31"/>
              <p:cNvSpPr/>
              <p:nvPr/>
            </p:nvSpPr>
            <p:spPr>
              <a:xfrm flipH="1">
                <a:off x="1464846" y="173692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864" name="Google Shape;864;p31"/>
            <p:cNvGrpSpPr/>
            <p:nvPr/>
          </p:nvGrpSpPr>
          <p:grpSpPr>
            <a:xfrm>
              <a:off x="1880948" y="2504669"/>
              <a:ext cx="959226" cy="675313"/>
              <a:chOff x="4768936" y="2201894"/>
              <a:chExt cx="959226" cy="675313"/>
            </a:xfrm>
          </p:grpSpPr>
          <p:sp>
            <p:nvSpPr>
              <p:cNvPr id="865" name="Google Shape;865;p31"/>
              <p:cNvSpPr/>
              <p:nvPr/>
            </p:nvSpPr>
            <p:spPr>
              <a:xfrm>
                <a:off x="4768936" y="2201894"/>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6" name="Google Shape;866;p31"/>
              <p:cNvSpPr/>
              <p:nvPr/>
            </p:nvSpPr>
            <p:spPr>
              <a:xfrm>
                <a:off x="4874390" y="2238397"/>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7" name="Google Shape;867;p31"/>
              <p:cNvSpPr/>
              <p:nvPr/>
            </p:nvSpPr>
            <p:spPr>
              <a:xfrm>
                <a:off x="5109633" y="2384410"/>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8" name="Google Shape;868;p31"/>
              <p:cNvSpPr/>
              <p:nvPr/>
            </p:nvSpPr>
            <p:spPr>
              <a:xfrm>
                <a:off x="5229284" y="2467556"/>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69" name="Google Shape;869;p31"/>
              <p:cNvSpPr/>
              <p:nvPr/>
            </p:nvSpPr>
            <p:spPr>
              <a:xfrm>
                <a:off x="5355017" y="231546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0" name="Google Shape;870;p31"/>
              <p:cNvSpPr/>
              <p:nvPr/>
            </p:nvSpPr>
            <p:spPr>
              <a:xfrm>
                <a:off x="5478722" y="2386438"/>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1" name="Google Shape;871;p31"/>
              <p:cNvSpPr/>
              <p:nvPr/>
            </p:nvSpPr>
            <p:spPr>
              <a:xfrm>
                <a:off x="5604456" y="2222173"/>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2" name="Google Shape;872;p31"/>
              <p:cNvSpPr/>
              <p:nvPr/>
            </p:nvSpPr>
            <p:spPr>
              <a:xfrm>
                <a:off x="4856139" y="254867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3" name="Google Shape;873;p31"/>
              <p:cNvSpPr/>
              <p:nvPr/>
            </p:nvSpPr>
            <p:spPr>
              <a:xfrm>
                <a:off x="4848027" y="2635878"/>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4" name="Google Shape;874;p31"/>
              <p:cNvSpPr/>
              <p:nvPr/>
            </p:nvSpPr>
            <p:spPr>
              <a:xfrm>
                <a:off x="4971732" y="2564899"/>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5" name="Google Shape;875;p31"/>
              <p:cNvSpPr/>
              <p:nvPr/>
            </p:nvSpPr>
            <p:spPr>
              <a:xfrm>
                <a:off x="5093410" y="2491892"/>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6" name="Google Shape;876;p31"/>
              <p:cNvSpPr/>
              <p:nvPr/>
            </p:nvSpPr>
            <p:spPr>
              <a:xfrm>
                <a:off x="5219143" y="2548675"/>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7" name="Google Shape;877;p31"/>
              <p:cNvSpPr/>
              <p:nvPr/>
            </p:nvSpPr>
            <p:spPr>
              <a:xfrm>
                <a:off x="5342849" y="2418885"/>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8" name="Google Shape;878;p31"/>
              <p:cNvSpPr/>
              <p:nvPr/>
            </p:nvSpPr>
            <p:spPr>
              <a:xfrm>
                <a:off x="5464527" y="2479724"/>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79" name="Google Shape;879;p31"/>
              <p:cNvSpPr/>
              <p:nvPr/>
            </p:nvSpPr>
            <p:spPr>
              <a:xfrm>
                <a:off x="5588232" y="2329655"/>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32"/>
          <p:cNvSpPr txBox="1">
            <a:spLocks noGrp="1"/>
          </p:cNvSpPr>
          <p:nvPr>
            <p:ph type="title"/>
          </p:nvPr>
        </p:nvSpPr>
        <p:spPr>
          <a:xfrm>
            <a:off x="261257" y="445025"/>
            <a:ext cx="5110843" cy="80411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Most Popular Neighbourhoods by Number of Airbnb Listings in Amsterdam</a:t>
            </a:r>
            <a:endParaRPr sz="1800" dirty="0"/>
          </a:p>
        </p:txBody>
      </p:sp>
      <p:sp>
        <p:nvSpPr>
          <p:cNvPr id="885" name="Google Shape;885;p32"/>
          <p:cNvSpPr txBox="1">
            <a:spLocks noGrp="1"/>
          </p:cNvSpPr>
          <p:nvPr>
            <p:ph type="subTitle" idx="1"/>
          </p:nvPr>
        </p:nvSpPr>
        <p:spPr>
          <a:xfrm>
            <a:off x="369660" y="1492382"/>
            <a:ext cx="3020786" cy="2983326"/>
          </a:xfrm>
          <a:prstGeom prst="rect">
            <a:avLst/>
          </a:prstGeom>
        </p:spPr>
        <p:txBody>
          <a:bodyPr spcFirstLastPara="1" wrap="square" lIns="91425" tIns="91425" rIns="91425" bIns="91425" anchor="t" anchorCtr="0">
            <a:noAutofit/>
          </a:bodyPr>
          <a:lstStyle/>
          <a:p>
            <a:pPr marL="285750" lvl="0" indent="-285750" algn="just" eaLnBrk="0" fontAlgn="base" hangingPunct="0"/>
            <a:r>
              <a:rPr lang="en-GB" dirty="0"/>
              <a:t>The analysis shows that the neighbourhoods with the highest number of Airbnb listings are De Baarsjes - Oud-West, Centrum-West, and De Pijp – Rivierenbuurt</a:t>
            </a:r>
          </a:p>
          <a:p>
            <a:pPr marL="285750" lvl="0" indent="-285750" algn="just" eaLnBrk="0" fontAlgn="base" hangingPunct="0"/>
            <a:endParaRPr lang="en-GB" dirty="0"/>
          </a:p>
          <a:p>
            <a:pPr marL="285750" lvl="0" indent="-285750" algn="just" eaLnBrk="0" fontAlgn="base" hangingPunct="0"/>
            <a:endParaRPr lang="en-GB" dirty="0"/>
          </a:p>
          <a:p>
            <a:pPr marL="285750" lvl="0" indent="-285750" algn="just" eaLnBrk="0" fontAlgn="base" hangingPunct="0"/>
            <a:r>
              <a:rPr lang="en-GB" b="1" dirty="0"/>
              <a:t>De Baarsjes </a:t>
            </a:r>
            <a:r>
              <a:rPr lang="en-GB" dirty="0"/>
              <a:t>has the </a:t>
            </a:r>
            <a:r>
              <a:rPr lang="en-GB" b="1" dirty="0"/>
              <a:t>highest </a:t>
            </a:r>
            <a:r>
              <a:rPr lang="en-GB" dirty="0"/>
              <a:t>number of listings, indicating strong Airbnb activity.</a:t>
            </a:r>
            <a:endParaRPr dirty="0"/>
          </a:p>
        </p:txBody>
      </p:sp>
      <p:pic>
        <p:nvPicPr>
          <p:cNvPr id="3" name="Picture 2">
            <a:extLst>
              <a:ext uri="{FF2B5EF4-FFF2-40B4-BE49-F238E27FC236}">
                <a16:creationId xmlns:a16="http://schemas.microsoft.com/office/drawing/2014/main" id="{1B2C2E28-3413-BFCF-4F48-32EB11DE04CE}"/>
              </a:ext>
            </a:extLst>
          </p:cNvPr>
          <p:cNvPicPr>
            <a:picLocks noChangeAspect="1"/>
          </p:cNvPicPr>
          <p:nvPr/>
        </p:nvPicPr>
        <p:blipFill>
          <a:blip r:embed="rId3"/>
          <a:stretch>
            <a:fillRect/>
          </a:stretch>
        </p:blipFill>
        <p:spPr>
          <a:xfrm>
            <a:off x="3616010" y="1381440"/>
            <a:ext cx="5029226" cy="3317035"/>
          </a:xfrm>
          <a:prstGeom prst="rect">
            <a:avLst/>
          </a:prstGeom>
        </p:spPr>
      </p:pic>
    </p:spTree>
  </p:cSld>
  <p:clrMapOvr>
    <a:masterClrMapping/>
  </p:clrMapOvr>
</p:sld>
</file>

<file path=ppt/theme/theme1.xml><?xml version="1.0" encoding="utf-8"?>
<a:theme xmlns:a="http://schemas.openxmlformats.org/drawingml/2006/main" name="Statistics and Data Analysis - 6th Grade by Slidesgo">
  <a:themeElements>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themeOverride>
</file>

<file path=ppt/theme/themeOverride2.xml><?xml version="1.0" encoding="utf-8"?>
<a:themeOverride xmlns:a="http://schemas.openxmlformats.org/drawingml/2006/main">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
  <TotalTime>8833</TotalTime>
  <Words>1090</Words>
  <Application>Microsoft Office PowerPoint</Application>
  <PresentationFormat>On-screen Show (16:9)</PresentationFormat>
  <Paragraphs>171</Paragraphs>
  <Slides>19</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Calibri</vt:lpstr>
      <vt:lpstr>Nunito Light</vt:lpstr>
      <vt:lpstr>DM Sans</vt:lpstr>
      <vt:lpstr>Aptos Narrow</vt:lpstr>
      <vt:lpstr>Wingdings</vt:lpstr>
      <vt:lpstr>Baloo 2 ExtraBold</vt:lpstr>
      <vt:lpstr>Anaheim</vt:lpstr>
      <vt:lpstr>Arial</vt:lpstr>
      <vt:lpstr>Statistics and Data Analysis - 6th Grade by Slidesgo</vt:lpstr>
      <vt:lpstr>Analyzing Airbnb Listings in Amsterdam </vt:lpstr>
      <vt:lpstr>01</vt:lpstr>
      <vt:lpstr>Introduction</vt:lpstr>
      <vt:lpstr>FRAMING THE PROBLEM</vt:lpstr>
      <vt:lpstr>objectives</vt:lpstr>
      <vt:lpstr>Objectives </vt:lpstr>
      <vt:lpstr>Objectives </vt:lpstr>
      <vt:lpstr>Findings of the analysis  </vt:lpstr>
      <vt:lpstr>Most Popular Neighbourhoods by Number of Airbnb Listings in Amsterdam</vt:lpstr>
      <vt:lpstr>Top-Rated Airbnb Property Types in Amsterdam</vt:lpstr>
      <vt:lpstr>Top-Rated Airbnb Property Types in Amsterdam</vt:lpstr>
      <vt:lpstr>Average Price by Neighbourhood</vt:lpstr>
      <vt:lpstr>Average Price by Property Type </vt:lpstr>
      <vt:lpstr>Average Revenue by property type</vt:lpstr>
      <vt:lpstr>Most Common Property Types by Neighbourhood</vt:lpstr>
      <vt:lpstr>Room Types Across Neighbourhoods </vt:lpstr>
      <vt:lpstr>Accommodation Capacity by Popular Property Types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Airbnb Listings in Amsterdam</dc:title>
  <dc:creator>sara waleed</dc:creator>
  <cp:lastModifiedBy>Mohamed Ahmed Mohamed Mustafa Almurbati</cp:lastModifiedBy>
  <cp:revision>39</cp:revision>
  <dcterms:modified xsi:type="dcterms:W3CDTF">2025-06-29T06:53:21Z</dcterms:modified>
</cp:coreProperties>
</file>